
<file path=[Content_Types].xml><?xml version="1.0" encoding="utf-8"?>
<Types xmlns="http://schemas.openxmlformats.org/package/2006/content-types">
  <Default Extension="jpeg" ContentType="image/jpeg"/>
  <Default Extension="jpg" ContentType="image/jp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58" r:id="rId5"/>
    <p:sldId id="298" r:id="rId6"/>
    <p:sldId id="261" r:id="rId7"/>
    <p:sldId id="289" r:id="rId8"/>
    <p:sldId id="290" r:id="rId9"/>
    <p:sldId id="291" r:id="rId10"/>
    <p:sldId id="262" r:id="rId11"/>
    <p:sldId id="263" r:id="rId12"/>
    <p:sldId id="265" r:id="rId13"/>
    <p:sldId id="266" r:id="rId14"/>
    <p:sldId id="267" r:id="rId15"/>
    <p:sldId id="299" r:id="rId16"/>
    <p:sldId id="300" r:id="rId17"/>
    <p:sldId id="301" r:id="rId18"/>
    <p:sldId id="268" r:id="rId19"/>
    <p:sldId id="269" r:id="rId20"/>
    <p:sldId id="270" r:id="rId21"/>
    <p:sldId id="272" r:id="rId22"/>
    <p:sldId id="302" r:id="rId23"/>
    <p:sldId id="271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97" r:id="rId32"/>
  </p:sldIdLst>
  <p:sldSz cx="12192000" cy="6858000"/>
  <p:notesSz cx="12192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A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B48C79-CBA8-9F07-8973-964C67EBA29A}" v="29" dt="2022-05-20T12:04:03.98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2T07:57:42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32490 1692 18923 0 0,'0'0'-18923'0'0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2T07:57:42.3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1286 3371 18170 0 0,'10'14'0'0'0,"-10"-14"-18170"0"0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2T07:57:42.3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7505 12233 9208 0 0,'0'0'-9208'0'0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39374"/>
      </p:ext>
    </p:extLst>
  </p:cSld>
  <p:clrMapOvr>
    <a:masterClrMapping/>
  </p:clrMapOvr>
  <p:transition spd="slow" advClick="0" advTm="1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18965"/>
      </p:ext>
    </p:extLst>
  </p:cSld>
  <p:clrMapOvr>
    <a:masterClrMapping/>
  </p:clrMapOvr>
  <p:transition spd="slow" advClick="0" advTm="15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47617"/>
      </p:ext>
    </p:extLst>
  </p:cSld>
  <p:clrMapOvr>
    <a:masterClrMapping/>
  </p:clrMapOvr>
  <p:transition spd="slow" advClick="0" advTm="15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8110"/>
      </p:ext>
    </p:extLst>
  </p:cSld>
  <p:clrMapOvr>
    <a:masterClrMapping/>
  </p:clrMapOvr>
  <p:transition spd="slow" advClick="0" advTm="15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19126"/>
      </p:ext>
    </p:extLst>
  </p:cSld>
  <p:clrMapOvr>
    <a:masterClrMapping/>
  </p:clrMapOvr>
  <p:transition spd="slow" advClick="0" advTm="15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86354"/>
      </p:ext>
    </p:extLst>
  </p:cSld>
  <p:clrMapOvr>
    <a:masterClrMapping/>
  </p:clrMapOvr>
  <p:transition spd="slow" advClick="0" advTm="15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96004"/>
      </p:ext>
    </p:extLst>
  </p:cSld>
  <p:clrMapOvr>
    <a:masterClrMapping/>
  </p:clrMapOvr>
  <p:transition spd="slow" advClick="0" advTm="15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37071"/>
      </p:ext>
    </p:extLst>
  </p:cSld>
  <p:clrMapOvr>
    <a:masterClrMapping/>
  </p:clrMapOvr>
  <p:transition spd="slow" advClick="0" advTm="15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86644"/>
      </p:ext>
    </p:extLst>
  </p:cSld>
  <p:clrMapOvr>
    <a:masterClrMapping/>
  </p:clrMapOvr>
  <p:transition spd="slow" advClick="0" advTm="15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59822"/>
      </p:ext>
    </p:extLst>
  </p:cSld>
  <p:clrMapOvr>
    <a:masterClrMapping/>
  </p:clrMapOvr>
  <p:transition spd="slow" advClick="0" advTm="1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 tytułowy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1" name="Treść - poziom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2" name="Numer slajdu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0463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0401" y="690498"/>
            <a:ext cx="8091196" cy="430887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20.05.2022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709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0401" y="690498"/>
            <a:ext cx="8091196" cy="430887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2092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2092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20.05.2022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336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36708"/>
      </p:ext>
    </p:extLst>
  </p:cSld>
  <p:clrMapOvr>
    <a:masterClrMapping/>
  </p:clrMapOvr>
  <p:transition spd="slow" advClick="0" advTm="1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50401" y="690498"/>
            <a:ext cx="8091196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5376" y="2771902"/>
            <a:ext cx="11001247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  <p:sldLayoutId id="2147483679" r:id="rId7"/>
    <p:sldLayoutId id="2147483680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5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 advClick="0" advTm="15000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85.jpg"/><Relationship Id="rId4" Type="http://schemas.openxmlformats.org/officeDocument/2006/relationships/image" Target="../media/image8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becreo.eu/support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1.xml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4.tiff"/><Relationship Id="rId5" Type="http://schemas.openxmlformats.org/officeDocument/2006/relationships/customXml" Target="../ink/ink2.xml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33896" b="15873"/>
          <a:stretch/>
        </p:blipFill>
        <p:spPr>
          <a:xfrm>
            <a:off x="990600" y="1723257"/>
            <a:ext cx="9834141" cy="360116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5F49268-2CE9-437D-BA09-803940D8476A}"/>
              </a:ext>
            </a:extLst>
          </p:cNvPr>
          <p:cNvSpPr/>
          <p:nvPr/>
        </p:nvSpPr>
        <p:spPr>
          <a:xfrm>
            <a:off x="4800600" y="18661"/>
            <a:ext cx="6324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9604850-682B-47A7-9D1F-38ADAFD29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40" y="273808"/>
            <a:ext cx="1600646" cy="88094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B26A2B0-5C8A-4B23-A9F6-A9F7AF6D4466}"/>
              </a:ext>
            </a:extLst>
          </p:cNvPr>
          <p:cNvSpPr/>
          <p:nvPr/>
        </p:nvSpPr>
        <p:spPr>
          <a:xfrm>
            <a:off x="457200" y="232035"/>
            <a:ext cx="33528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4321361-5D9F-4528-98A6-79E101843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791200"/>
            <a:ext cx="2638102" cy="59440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3E9E284-F4BD-4F83-87BE-486F19103A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7554"/>
            <a:ext cx="2133599" cy="8047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6F98332-F674-B025-FF5D-6588027AE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089" y="267331"/>
            <a:ext cx="1383820" cy="6586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38459" y="6233159"/>
            <a:ext cx="1007363" cy="3794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96054" y="339978"/>
            <a:ext cx="3206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8900" algn="l"/>
                <a:tab pos="1924685" algn="l"/>
              </a:tabLst>
            </a:pPr>
            <a:r>
              <a:rPr sz="2400" b="1" spc="295">
                <a:solidFill>
                  <a:srgbClr val="127E84"/>
                </a:solidFill>
                <a:latin typeface="Calibri"/>
                <a:cs typeface="Calibri"/>
              </a:rPr>
              <a:t>B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e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C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R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E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O	N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A	Ś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 spc="290">
                <a:solidFill>
                  <a:srgbClr val="127E84"/>
                </a:solidFill>
                <a:latin typeface="Calibri"/>
                <a:cs typeface="Calibri"/>
              </a:rPr>
              <a:t>WI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E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C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I</a:t>
            </a:r>
            <a:r>
              <a:rPr sz="2400" b="1" spc="-25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6736" y="739140"/>
            <a:ext cx="9558528" cy="50109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3657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72255"/>
              <a:ext cx="12191999" cy="32857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1076" y="5786628"/>
              <a:ext cx="1914144" cy="9098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59379" y="242315"/>
            <a:ext cx="7320280" cy="6209030"/>
            <a:chOff x="2659379" y="242315"/>
            <a:chExt cx="7320280" cy="6209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68750" y="4885945"/>
              <a:ext cx="6631689" cy="13086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9419" y="242315"/>
              <a:ext cx="6612635" cy="46497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9379" y="5289804"/>
              <a:ext cx="7319772" cy="116128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22407" y="5915416"/>
            <a:ext cx="1914144" cy="78103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5404" y="501395"/>
            <a:ext cx="6603726" cy="55702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2407" y="5915416"/>
            <a:ext cx="1914144" cy="7810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62468" y="1375028"/>
            <a:ext cx="3989070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>
                <a:latin typeface="Calibri"/>
                <a:cs typeface="Calibri"/>
              </a:rPr>
              <a:t>4</a:t>
            </a:r>
            <a:r>
              <a:rPr sz="2400" spc="-4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etapy:</a:t>
            </a:r>
            <a:endParaRPr sz="2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5">
                <a:latin typeface="Calibri"/>
                <a:cs typeface="Calibri"/>
              </a:rPr>
              <a:t>dekompozycja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(rozkładu</a:t>
            </a:r>
            <a:r>
              <a:rPr sz="2400" spc="-3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na</a:t>
            </a:r>
            <a:endParaRPr sz="24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2400" spc="-5">
                <a:latin typeface="Calibri"/>
                <a:cs typeface="Calibri"/>
              </a:rPr>
              <a:t>składowe</a:t>
            </a:r>
            <a:r>
              <a:rPr sz="2400" spc="-3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danego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problemu),</a:t>
            </a:r>
            <a:endParaRPr sz="2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5">
                <a:latin typeface="Calibri"/>
                <a:cs typeface="Calibri"/>
              </a:rPr>
              <a:t>zidentyfikowania</a:t>
            </a:r>
            <a:endParaRPr sz="2400">
              <a:latin typeface="Calibri"/>
              <a:cs typeface="Calibri"/>
            </a:endParaRPr>
          </a:p>
          <a:p>
            <a:pPr marL="299085" marR="701675">
              <a:lnSpc>
                <a:spcPct val="100000"/>
              </a:lnSpc>
            </a:pPr>
            <a:r>
              <a:rPr sz="2400" spc="-5">
                <a:latin typeface="Calibri"/>
                <a:cs typeface="Calibri"/>
              </a:rPr>
              <a:t>występujących </a:t>
            </a:r>
            <a:r>
              <a:rPr sz="2400">
                <a:latin typeface="Calibri"/>
                <a:cs typeface="Calibri"/>
              </a:rPr>
              <a:t>w </a:t>
            </a:r>
            <a:r>
              <a:rPr sz="2400" spc="-5">
                <a:latin typeface="Calibri"/>
                <a:cs typeface="Calibri"/>
              </a:rPr>
              <a:t>nim 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prawidłowości</a:t>
            </a:r>
            <a:r>
              <a:rPr sz="2400" spc="-6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(analiza),</a:t>
            </a:r>
            <a:endParaRPr sz="2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>
                <a:latin typeface="Calibri"/>
                <a:cs typeface="Calibri"/>
              </a:rPr>
              <a:t>abstrahowanie</a:t>
            </a:r>
            <a:r>
              <a:rPr sz="2400" spc="-9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(eliminowania</a:t>
            </a:r>
          </a:p>
          <a:p>
            <a:pPr marL="299085">
              <a:lnSpc>
                <a:spcPct val="100000"/>
              </a:lnSpc>
            </a:pPr>
            <a:r>
              <a:rPr sz="2400" spc="-5">
                <a:latin typeface="Calibri"/>
                <a:cs typeface="Calibri"/>
              </a:rPr>
              <a:t>nieistotnych</a:t>
            </a:r>
            <a:r>
              <a:rPr sz="2400" spc="-5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elementów)</a:t>
            </a:r>
          </a:p>
          <a:p>
            <a:pPr marL="299085" marR="55181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>
                <a:latin typeface="Calibri"/>
                <a:cs typeface="Calibri"/>
              </a:rPr>
              <a:t>tworzenie algorytmu 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(rozwiązanie danego 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problemu</a:t>
            </a:r>
            <a:r>
              <a:rPr sz="2400" spc="-4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krok-po-kroku)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3B9282C-4DAA-4483-8BF1-BDFD82E795A3}"/>
              </a:ext>
            </a:extLst>
          </p:cNvPr>
          <p:cNvSpPr txBox="1"/>
          <p:nvPr/>
        </p:nvSpPr>
        <p:spPr>
          <a:xfrm>
            <a:off x="762000" y="1340768"/>
            <a:ext cx="106680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/>
              <a:t>Myślenie komputacyjne można kształtować wśród wszystkich uczniów na zajęciach z różnych przedmiotów. Dobrze jest jednak wprowadzać metody składające się na takie myślenie podczas zajęć informatycznych, a później stosować je w innych przedmiotach.</a:t>
            </a:r>
          </a:p>
          <a:p>
            <a:endParaRPr lang="pl-PL"/>
          </a:p>
          <a:p>
            <a:r>
              <a:rPr lang="pl-PL" b="1"/>
              <a:t>Idealne do tego celu są projekty </a:t>
            </a:r>
            <a:r>
              <a:rPr lang="pl-PL" b="1" u="sng"/>
              <a:t>interdyscyplinarn</a:t>
            </a:r>
            <a:r>
              <a:rPr lang="pl-PL" b="1"/>
              <a:t>e, które powinny zawierać: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/>
              <a:t>Przewodni temat projektu – krótki opis celów projektu, w którym powiązano cele pozainformatyczne z informatycznymi.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/>
              <a:t>Celowość projektu – wyjaśnienie, dlaczego proponowany projekt może zainteresować ucznia, przede wszystkim ze względu na osiągane cele pozainformatyczne, ale także na stosowane metody i narzędzia informatyczne.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/>
              <a:t>Cele projektu – odnoszą się one do wiedzy i umiejętności informatycznych, zdobywanych przy okazji realizacji projektu; zawierają również opis przewidzianych do wykorzystania narzędzi (oprogramowania).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/>
              <a:t>Rezultaty projektu – opis spodziewanych efektów projektu, które mogą być załączone do jego dokumentacji i przedstawione nauczycielowi oraz innych uczniom. 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E3A40274-D8A1-44FA-B5BF-DEB27FFCC50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9800" y="5715000"/>
            <a:ext cx="1914144" cy="781039"/>
          </a:xfrm>
          <a:prstGeom prst="rect">
            <a:avLst/>
          </a:prstGeom>
        </p:spPr>
      </p:pic>
      <p:pic>
        <p:nvPicPr>
          <p:cNvPr id="5" name="Obraz 4" descr="Obraz zawierający tekst, clipart, grafika wektorowa&#10;&#10;Opis wygenerowany automatycznie">
            <a:extLst>
              <a:ext uri="{FF2B5EF4-FFF2-40B4-BE49-F238E27FC236}">
                <a16:creationId xmlns:a16="http://schemas.microsoft.com/office/drawing/2014/main" id="{F7EED615-9D8D-4405-827E-F83CBAC7E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181728"/>
            <a:ext cx="2209800" cy="100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0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D02A459-5160-499C-8559-F8950FB5C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71600"/>
            <a:ext cx="6475784" cy="3642628"/>
          </a:xfrm>
          <a:prstGeom prst="rect">
            <a:avLst/>
          </a:prstGeom>
          <a:noFill/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B4824C9-0E9C-47BF-954E-F092CA9B9EE4}"/>
              </a:ext>
            </a:extLst>
          </p:cNvPr>
          <p:cNvSpPr txBox="1"/>
          <p:nvPr/>
        </p:nvSpPr>
        <p:spPr>
          <a:xfrm>
            <a:off x="914400" y="1268761"/>
            <a:ext cx="4975920" cy="5001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pl-PL"/>
              <a:t>Praca zespołowa – sugestie realizacji projektu, jako pracy zespołowej. 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pl-PL"/>
              <a:t>Przebieg projektu – sugerowany plan realizacji projektu w postaci listy etapów.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pl-PL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/>
              <a:t>W myśl 4 etapów: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b="1"/>
              <a:t>1. Dekompozycji </a:t>
            </a:r>
            <a:r>
              <a:rPr lang="pl-PL"/>
              <a:t>(rozkładu na składowe danego problemu).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b="1"/>
              <a:t>2. Zidentyfikowania </a:t>
            </a:r>
            <a:r>
              <a:rPr lang="pl-PL"/>
              <a:t>występujących w nim prawidłowości (analiza).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b="1"/>
              <a:t>3. Abstrahowania </a:t>
            </a:r>
            <a:r>
              <a:rPr lang="pl-PL"/>
              <a:t>(eliminowania nieistotnych elementów).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b="1"/>
              <a:t>4. Tworzenia algorytmu </a:t>
            </a:r>
            <a:r>
              <a:rPr lang="pl-PL"/>
              <a:t>(rozwiązanie danego problemu krok-po-kroku).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pl-P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367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1EBAE59-121E-4F20-BB77-FDBC706E610F}"/>
              </a:ext>
            </a:extLst>
          </p:cNvPr>
          <p:cNvSpPr txBox="1"/>
          <p:nvPr/>
        </p:nvSpPr>
        <p:spPr>
          <a:xfrm>
            <a:off x="1752600" y="457200"/>
            <a:ext cx="8686800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2800">
                <a:latin typeface="+mj-lt"/>
                <a:ea typeface="+mj-ea"/>
                <a:cs typeface="+mj-cs"/>
              </a:rPr>
              <a:t>Realizacja zajęć metodą projektów STREAM będzie bardzo dobrze wpisywała się w strategię </a:t>
            </a:r>
            <a:r>
              <a:rPr lang="pl-PL" sz="2800" b="1">
                <a:latin typeface="+mj-lt"/>
                <a:ea typeface="+mj-ea"/>
                <a:cs typeface="+mj-cs"/>
              </a:rPr>
              <a:t>Odwróconej Klasy.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A8D7A7B-84A2-4EFA-AEB2-940E0A723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07" y="1420427"/>
            <a:ext cx="9070239" cy="5079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92682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47840"/>
            <a:chOff x="0" y="0"/>
            <a:chExt cx="12192000" cy="6847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4732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16527" y="2666238"/>
              <a:ext cx="507365" cy="360045"/>
            </a:xfrm>
            <a:custGeom>
              <a:avLst/>
              <a:gdLst/>
              <a:ahLst/>
              <a:cxnLst/>
              <a:rect l="l" t="t" r="r" b="b"/>
              <a:pathLst>
                <a:path w="507364" h="360044">
                  <a:moveTo>
                    <a:pt x="62484" y="0"/>
                  </a:moveTo>
                  <a:lnTo>
                    <a:pt x="0" y="144525"/>
                  </a:lnTo>
                  <a:lnTo>
                    <a:pt x="331088" y="287654"/>
                  </a:lnTo>
                  <a:lnTo>
                    <a:pt x="299847" y="359917"/>
                  </a:lnTo>
                  <a:lnTo>
                    <a:pt x="506984" y="277875"/>
                  </a:lnTo>
                  <a:lnTo>
                    <a:pt x="424814" y="70865"/>
                  </a:lnTo>
                  <a:lnTo>
                    <a:pt x="393573" y="143128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16527" y="2666238"/>
              <a:ext cx="507365" cy="360045"/>
            </a:xfrm>
            <a:custGeom>
              <a:avLst/>
              <a:gdLst/>
              <a:ahLst/>
              <a:cxnLst/>
              <a:rect l="l" t="t" r="r" b="b"/>
              <a:pathLst>
                <a:path w="507364" h="360044">
                  <a:moveTo>
                    <a:pt x="299847" y="359917"/>
                  </a:moveTo>
                  <a:lnTo>
                    <a:pt x="331088" y="287654"/>
                  </a:lnTo>
                  <a:lnTo>
                    <a:pt x="0" y="144525"/>
                  </a:lnTo>
                  <a:lnTo>
                    <a:pt x="62484" y="0"/>
                  </a:lnTo>
                  <a:lnTo>
                    <a:pt x="393573" y="143128"/>
                  </a:lnTo>
                  <a:lnTo>
                    <a:pt x="424814" y="70865"/>
                  </a:lnTo>
                  <a:lnTo>
                    <a:pt x="506984" y="277875"/>
                  </a:lnTo>
                  <a:lnTo>
                    <a:pt x="299847" y="359917"/>
                  </a:lnTo>
                  <a:close/>
                </a:path>
              </a:pathLst>
            </a:custGeom>
            <a:ln w="12700">
              <a:solidFill>
                <a:srgbClr val="99C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91" y="118870"/>
            <a:ext cx="12036108" cy="66202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37" y="1275969"/>
            <a:ext cx="2740025" cy="857250"/>
            <a:chOff x="580637" y="1275969"/>
            <a:chExt cx="2740025" cy="857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37" y="1808981"/>
              <a:ext cx="2739402" cy="3241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616" y="1275969"/>
              <a:ext cx="2726575" cy="55905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4302" y="1962803"/>
            <a:ext cx="403194" cy="847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522345" y="1589271"/>
            <a:ext cx="390525" cy="73025"/>
            <a:chOff x="3522345" y="1589271"/>
            <a:chExt cx="390525" cy="73025"/>
          </a:xfrm>
        </p:grpSpPr>
        <p:sp>
          <p:nvSpPr>
            <p:cNvPr id="7" name="object 7"/>
            <p:cNvSpPr/>
            <p:nvPr/>
          </p:nvSpPr>
          <p:spPr>
            <a:xfrm>
              <a:off x="3526917" y="1593843"/>
              <a:ext cx="381000" cy="63500"/>
            </a:xfrm>
            <a:custGeom>
              <a:avLst/>
              <a:gdLst/>
              <a:ahLst/>
              <a:cxnLst/>
              <a:rect l="l" t="t" r="r" b="b"/>
              <a:pathLst>
                <a:path w="381000" h="63500">
                  <a:moveTo>
                    <a:pt x="381000" y="0"/>
                  </a:moveTo>
                  <a:lnTo>
                    <a:pt x="0" y="0"/>
                  </a:lnTo>
                  <a:lnTo>
                    <a:pt x="0" y="63252"/>
                  </a:lnTo>
                  <a:lnTo>
                    <a:pt x="381000" y="63252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26917" y="1593843"/>
              <a:ext cx="381000" cy="63500"/>
            </a:xfrm>
            <a:custGeom>
              <a:avLst/>
              <a:gdLst/>
              <a:ahLst/>
              <a:cxnLst/>
              <a:rect l="l" t="t" r="r" b="b"/>
              <a:pathLst>
                <a:path w="381000" h="63500">
                  <a:moveTo>
                    <a:pt x="0" y="63252"/>
                  </a:moveTo>
                  <a:lnTo>
                    <a:pt x="381000" y="63252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63252"/>
                  </a:lnTo>
                  <a:close/>
                </a:path>
              </a:pathLst>
            </a:custGeom>
            <a:ln w="9143">
              <a:solidFill>
                <a:srgbClr val="2595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119369" y="1275969"/>
            <a:ext cx="7499350" cy="857250"/>
            <a:chOff x="4119369" y="1275969"/>
            <a:chExt cx="7499350" cy="8572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9369" y="1808981"/>
              <a:ext cx="7498846" cy="3241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6610" y="1275969"/>
              <a:ext cx="7486269" cy="55867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741548" y="2015108"/>
            <a:ext cx="6897370" cy="1036319"/>
            <a:chOff x="2741548" y="2015108"/>
            <a:chExt cx="6897370" cy="1036319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1470" y="2723364"/>
              <a:ext cx="6877070" cy="3274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1548" y="2015108"/>
              <a:ext cx="6891147" cy="73431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660647" y="3591305"/>
            <a:ext cx="5063490" cy="516890"/>
            <a:chOff x="3660647" y="3591305"/>
            <a:chExt cx="5063490" cy="51689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60647" y="3913568"/>
              <a:ext cx="5063490" cy="1944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68267" y="3591305"/>
              <a:ext cx="5050282" cy="430022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4998720" y="4139946"/>
            <a:ext cx="2388870" cy="516890"/>
            <a:chOff x="4998720" y="4139946"/>
            <a:chExt cx="2388870" cy="51689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09359" y="4462208"/>
              <a:ext cx="2378231" cy="1944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98720" y="4139946"/>
              <a:ext cx="2382774" cy="430022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04805" y="5457202"/>
            <a:ext cx="2845307" cy="116174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0C07CAF8-3172-4417-B5DF-C0B4C2126A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8" y="5748445"/>
            <a:ext cx="2908805" cy="655402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E7E6F021-AD40-1A8D-7D84-D81FD3BFF4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90353" y="5745105"/>
            <a:ext cx="1383820" cy="6586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4" name="Obraz 3" descr="Obraz zawierający tekst, sprzęt elektroniczny, obwód&#10;&#10;Opis wygenerowany automatycznie">
            <a:extLst>
              <a:ext uri="{FF2B5EF4-FFF2-40B4-BE49-F238E27FC236}">
                <a16:creationId xmlns:a16="http://schemas.microsoft.com/office/drawing/2014/main" id="{5AAD2193-C386-4598-9E26-82689BD6A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104171" cy="2133600"/>
          </a:xfrm>
          <a:prstGeom prst="rect">
            <a:avLst/>
          </a:prstGeom>
        </p:spPr>
      </p:pic>
      <p:pic>
        <p:nvPicPr>
          <p:cNvPr id="6" name="Obraz 5" descr="Obraz zawierający tekst, sprzęt elektroniczny&#10;&#10;Opis wygenerowany automatycznie">
            <a:extLst>
              <a:ext uri="{FF2B5EF4-FFF2-40B4-BE49-F238E27FC236}">
                <a16:creationId xmlns:a16="http://schemas.microsoft.com/office/drawing/2014/main" id="{613AF7D2-81DB-401A-B5A3-5AB3C08307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15" y="152400"/>
            <a:ext cx="3200400" cy="24003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D23E3D8-A73C-4129-9CA2-32B556C15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477" y="4038600"/>
            <a:ext cx="3324563" cy="2057400"/>
          </a:xfrm>
          <a:prstGeom prst="rect">
            <a:avLst/>
          </a:prstGeom>
        </p:spPr>
      </p:pic>
      <p:pic>
        <p:nvPicPr>
          <p:cNvPr id="12" name="Obraz 11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3B0E738E-C882-4241-AF26-6C2A1EDF78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76600"/>
            <a:ext cx="3303999" cy="33039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roślina, warzywo&#10;&#10;Opis wygenerowany automatycznie">
            <a:extLst>
              <a:ext uri="{FF2B5EF4-FFF2-40B4-BE49-F238E27FC236}">
                <a16:creationId xmlns:a16="http://schemas.microsoft.com/office/drawing/2014/main" id="{CC4150D8-D562-4A85-9C72-8DC2FF562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371600"/>
            <a:ext cx="6667500" cy="50006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44D4047-278A-4B20-B7AA-D812525E3AFC}"/>
              </a:ext>
            </a:extLst>
          </p:cNvPr>
          <p:cNvSpPr txBox="1"/>
          <p:nvPr/>
        </p:nvSpPr>
        <p:spPr>
          <a:xfrm>
            <a:off x="1066800" y="381000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/>
              <a:t>KOMPUTACYJNA FASOLKA W MODELU PRACY STEAM</a:t>
            </a:r>
          </a:p>
        </p:txBody>
      </p:sp>
    </p:spTree>
    <p:extLst>
      <p:ext uri="{BB962C8B-B14F-4D97-AF65-F5344CB8AC3E}">
        <p14:creationId xmlns:p14="http://schemas.microsoft.com/office/powerpoint/2010/main" val="2226094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8548" y="1188719"/>
            <a:ext cx="7959852" cy="53065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7414" y="461009"/>
            <a:ext cx="1316609" cy="44792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2993" y="456819"/>
            <a:ext cx="1408198" cy="4191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32023" y="285750"/>
            <a:ext cx="2519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>
                <a:solidFill>
                  <a:srgbClr val="00AF50"/>
                </a:solidFill>
                <a:latin typeface="Calibri"/>
                <a:cs typeface="Calibri"/>
              </a:rPr>
              <a:t>eksperyment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78977" y="109346"/>
            <a:ext cx="2143432" cy="4105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49916" y="860425"/>
            <a:ext cx="1434880" cy="277831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8076" y="1747520"/>
            <a:ext cx="1194435" cy="468630"/>
          </a:xfrm>
          <a:custGeom>
            <a:avLst/>
            <a:gdLst/>
            <a:ahLst/>
            <a:cxnLst/>
            <a:rect l="l" t="t" r="r" b="b"/>
            <a:pathLst>
              <a:path w="1194435" h="468630">
                <a:moveTo>
                  <a:pt x="200177" y="33019"/>
                </a:moveTo>
                <a:lnTo>
                  <a:pt x="188468" y="33019"/>
                </a:lnTo>
                <a:lnTo>
                  <a:pt x="184277" y="35560"/>
                </a:lnTo>
                <a:lnTo>
                  <a:pt x="182905" y="36829"/>
                </a:lnTo>
                <a:lnTo>
                  <a:pt x="181622" y="41910"/>
                </a:lnTo>
                <a:lnTo>
                  <a:pt x="181635" y="46989"/>
                </a:lnTo>
                <a:lnTo>
                  <a:pt x="182308" y="52069"/>
                </a:lnTo>
                <a:lnTo>
                  <a:pt x="206413" y="246379"/>
                </a:lnTo>
                <a:lnTo>
                  <a:pt x="212547" y="257810"/>
                </a:lnTo>
                <a:lnTo>
                  <a:pt x="171196" y="316229"/>
                </a:lnTo>
                <a:lnTo>
                  <a:pt x="169595" y="318769"/>
                </a:lnTo>
                <a:lnTo>
                  <a:pt x="168655" y="321310"/>
                </a:lnTo>
                <a:lnTo>
                  <a:pt x="168122" y="323850"/>
                </a:lnTo>
                <a:lnTo>
                  <a:pt x="168719" y="326389"/>
                </a:lnTo>
                <a:lnTo>
                  <a:pt x="171640" y="328929"/>
                </a:lnTo>
                <a:lnTo>
                  <a:pt x="174040" y="330200"/>
                </a:lnTo>
                <a:lnTo>
                  <a:pt x="180746" y="332739"/>
                </a:lnTo>
                <a:lnTo>
                  <a:pt x="185318" y="334010"/>
                </a:lnTo>
                <a:lnTo>
                  <a:pt x="191109" y="336550"/>
                </a:lnTo>
                <a:lnTo>
                  <a:pt x="199003" y="337819"/>
                </a:lnTo>
                <a:lnTo>
                  <a:pt x="205962" y="339089"/>
                </a:lnTo>
                <a:lnTo>
                  <a:pt x="223253" y="339089"/>
                </a:lnTo>
                <a:lnTo>
                  <a:pt x="227431" y="337819"/>
                </a:lnTo>
                <a:lnTo>
                  <a:pt x="229590" y="334010"/>
                </a:lnTo>
                <a:lnTo>
                  <a:pt x="269443" y="271779"/>
                </a:lnTo>
                <a:lnTo>
                  <a:pt x="315603" y="198119"/>
                </a:lnTo>
                <a:lnTo>
                  <a:pt x="254698" y="198119"/>
                </a:lnTo>
                <a:lnTo>
                  <a:pt x="240080" y="57150"/>
                </a:lnTo>
                <a:lnTo>
                  <a:pt x="227203" y="39369"/>
                </a:lnTo>
                <a:lnTo>
                  <a:pt x="223634" y="39369"/>
                </a:lnTo>
                <a:lnTo>
                  <a:pt x="218744" y="38100"/>
                </a:lnTo>
                <a:lnTo>
                  <a:pt x="205714" y="34289"/>
                </a:lnTo>
                <a:lnTo>
                  <a:pt x="200177" y="33019"/>
                </a:lnTo>
                <a:close/>
              </a:path>
              <a:path w="1194435" h="468630">
                <a:moveTo>
                  <a:pt x="415886" y="86360"/>
                </a:moveTo>
                <a:lnTo>
                  <a:pt x="411759" y="86360"/>
                </a:lnTo>
                <a:lnTo>
                  <a:pt x="410540" y="87629"/>
                </a:lnTo>
                <a:lnTo>
                  <a:pt x="409409" y="88900"/>
                </a:lnTo>
                <a:lnTo>
                  <a:pt x="408292" y="91439"/>
                </a:lnTo>
                <a:lnTo>
                  <a:pt x="407212" y="92710"/>
                </a:lnTo>
                <a:lnTo>
                  <a:pt x="406171" y="95250"/>
                </a:lnTo>
                <a:lnTo>
                  <a:pt x="405142" y="99060"/>
                </a:lnTo>
                <a:lnTo>
                  <a:pt x="404126" y="101600"/>
                </a:lnTo>
                <a:lnTo>
                  <a:pt x="401281" y="114300"/>
                </a:lnTo>
                <a:lnTo>
                  <a:pt x="400786" y="119379"/>
                </a:lnTo>
                <a:lnTo>
                  <a:pt x="402450" y="127000"/>
                </a:lnTo>
                <a:lnTo>
                  <a:pt x="404241" y="129539"/>
                </a:lnTo>
                <a:lnTo>
                  <a:pt x="406996" y="130810"/>
                </a:lnTo>
                <a:lnTo>
                  <a:pt x="475615" y="147319"/>
                </a:lnTo>
                <a:lnTo>
                  <a:pt x="376313" y="241300"/>
                </a:lnTo>
                <a:lnTo>
                  <a:pt x="373989" y="243839"/>
                </a:lnTo>
                <a:lnTo>
                  <a:pt x="372046" y="245110"/>
                </a:lnTo>
                <a:lnTo>
                  <a:pt x="368896" y="248919"/>
                </a:lnTo>
                <a:lnTo>
                  <a:pt x="367563" y="250189"/>
                </a:lnTo>
                <a:lnTo>
                  <a:pt x="365315" y="254000"/>
                </a:lnTo>
                <a:lnTo>
                  <a:pt x="364401" y="256539"/>
                </a:lnTo>
                <a:lnTo>
                  <a:pt x="363677" y="257810"/>
                </a:lnTo>
                <a:lnTo>
                  <a:pt x="362966" y="260350"/>
                </a:lnTo>
                <a:lnTo>
                  <a:pt x="362292" y="262889"/>
                </a:lnTo>
                <a:lnTo>
                  <a:pt x="357860" y="280669"/>
                </a:lnTo>
                <a:lnTo>
                  <a:pt x="357898" y="285750"/>
                </a:lnTo>
                <a:lnTo>
                  <a:pt x="359371" y="288289"/>
                </a:lnTo>
                <a:lnTo>
                  <a:pt x="360845" y="292100"/>
                </a:lnTo>
                <a:lnTo>
                  <a:pt x="363537" y="293369"/>
                </a:lnTo>
                <a:lnTo>
                  <a:pt x="367449" y="294639"/>
                </a:lnTo>
                <a:lnTo>
                  <a:pt x="494030" y="325119"/>
                </a:lnTo>
                <a:lnTo>
                  <a:pt x="499491" y="325119"/>
                </a:lnTo>
                <a:lnTo>
                  <a:pt x="500710" y="323850"/>
                </a:lnTo>
                <a:lnTo>
                  <a:pt x="501853" y="322579"/>
                </a:lnTo>
                <a:lnTo>
                  <a:pt x="502996" y="320039"/>
                </a:lnTo>
                <a:lnTo>
                  <a:pt x="504139" y="318769"/>
                </a:lnTo>
                <a:lnTo>
                  <a:pt x="505282" y="314960"/>
                </a:lnTo>
                <a:lnTo>
                  <a:pt x="506425" y="312419"/>
                </a:lnTo>
                <a:lnTo>
                  <a:pt x="507492" y="308610"/>
                </a:lnTo>
                <a:lnTo>
                  <a:pt x="508495" y="304800"/>
                </a:lnTo>
                <a:lnTo>
                  <a:pt x="509536" y="300989"/>
                </a:lnTo>
                <a:lnTo>
                  <a:pt x="510171" y="297179"/>
                </a:lnTo>
                <a:lnTo>
                  <a:pt x="510557" y="292100"/>
                </a:lnTo>
                <a:lnTo>
                  <a:pt x="510565" y="288289"/>
                </a:lnTo>
                <a:lnTo>
                  <a:pt x="509739" y="284479"/>
                </a:lnTo>
                <a:lnTo>
                  <a:pt x="509016" y="283210"/>
                </a:lnTo>
                <a:lnTo>
                  <a:pt x="506984" y="281939"/>
                </a:lnTo>
                <a:lnTo>
                  <a:pt x="505815" y="281939"/>
                </a:lnTo>
                <a:lnTo>
                  <a:pt x="504520" y="280669"/>
                </a:lnTo>
                <a:lnTo>
                  <a:pt x="428091" y="262889"/>
                </a:lnTo>
                <a:lnTo>
                  <a:pt x="526897" y="168910"/>
                </a:lnTo>
                <a:lnTo>
                  <a:pt x="528891" y="166369"/>
                </a:lnTo>
                <a:lnTo>
                  <a:pt x="532257" y="162560"/>
                </a:lnTo>
                <a:lnTo>
                  <a:pt x="533819" y="161289"/>
                </a:lnTo>
                <a:lnTo>
                  <a:pt x="535139" y="158750"/>
                </a:lnTo>
                <a:lnTo>
                  <a:pt x="536206" y="157479"/>
                </a:lnTo>
                <a:lnTo>
                  <a:pt x="537260" y="154939"/>
                </a:lnTo>
                <a:lnTo>
                  <a:pt x="538213" y="153669"/>
                </a:lnTo>
                <a:lnTo>
                  <a:pt x="544931" y="127000"/>
                </a:lnTo>
                <a:lnTo>
                  <a:pt x="544893" y="123189"/>
                </a:lnTo>
                <a:lnTo>
                  <a:pt x="544537" y="121919"/>
                </a:lnTo>
                <a:lnTo>
                  <a:pt x="543217" y="118110"/>
                </a:lnTo>
                <a:lnTo>
                  <a:pt x="542213" y="116839"/>
                </a:lnTo>
                <a:lnTo>
                  <a:pt x="539521" y="115569"/>
                </a:lnTo>
                <a:lnTo>
                  <a:pt x="537845" y="115569"/>
                </a:lnTo>
                <a:lnTo>
                  <a:pt x="535813" y="114300"/>
                </a:lnTo>
                <a:lnTo>
                  <a:pt x="415886" y="86360"/>
                </a:lnTo>
                <a:close/>
              </a:path>
              <a:path w="1194435" h="468630">
                <a:moveTo>
                  <a:pt x="67665" y="1269"/>
                </a:moveTo>
                <a:lnTo>
                  <a:pt x="49606" y="1269"/>
                </a:lnTo>
                <a:lnTo>
                  <a:pt x="48628" y="2539"/>
                </a:lnTo>
                <a:lnTo>
                  <a:pt x="47637" y="2539"/>
                </a:lnTo>
                <a:lnTo>
                  <a:pt x="46977" y="3810"/>
                </a:lnTo>
                <a:lnTo>
                  <a:pt x="342" y="199389"/>
                </a:lnTo>
                <a:lnTo>
                  <a:pt x="0" y="200660"/>
                </a:lnTo>
                <a:lnTo>
                  <a:pt x="30988" y="215900"/>
                </a:lnTo>
                <a:lnTo>
                  <a:pt x="35445" y="217169"/>
                </a:lnTo>
                <a:lnTo>
                  <a:pt x="51727" y="217169"/>
                </a:lnTo>
                <a:lnTo>
                  <a:pt x="53975" y="214629"/>
                </a:lnTo>
                <a:lnTo>
                  <a:pt x="54711" y="213360"/>
                </a:lnTo>
                <a:lnTo>
                  <a:pt x="83908" y="91439"/>
                </a:lnTo>
                <a:lnTo>
                  <a:pt x="89484" y="86360"/>
                </a:lnTo>
                <a:lnTo>
                  <a:pt x="94564" y="81279"/>
                </a:lnTo>
                <a:lnTo>
                  <a:pt x="99148" y="78739"/>
                </a:lnTo>
                <a:lnTo>
                  <a:pt x="103733" y="74929"/>
                </a:lnTo>
                <a:lnTo>
                  <a:pt x="107962" y="72389"/>
                </a:lnTo>
                <a:lnTo>
                  <a:pt x="111848" y="69850"/>
                </a:lnTo>
                <a:lnTo>
                  <a:pt x="115722" y="68579"/>
                </a:lnTo>
                <a:lnTo>
                  <a:pt x="119329" y="67310"/>
                </a:lnTo>
                <a:lnTo>
                  <a:pt x="125996" y="66039"/>
                </a:lnTo>
                <a:lnTo>
                  <a:pt x="163239" y="66039"/>
                </a:lnTo>
                <a:lnTo>
                  <a:pt x="164325" y="62229"/>
                </a:lnTo>
                <a:lnTo>
                  <a:pt x="165493" y="58419"/>
                </a:lnTo>
                <a:lnTo>
                  <a:pt x="168897" y="44450"/>
                </a:lnTo>
                <a:lnTo>
                  <a:pt x="169598" y="40639"/>
                </a:lnTo>
                <a:lnTo>
                  <a:pt x="87553" y="40639"/>
                </a:lnTo>
                <a:lnTo>
                  <a:pt x="93306" y="16510"/>
                </a:lnTo>
                <a:lnTo>
                  <a:pt x="93662" y="15239"/>
                </a:lnTo>
                <a:lnTo>
                  <a:pt x="93599" y="13969"/>
                </a:lnTo>
                <a:lnTo>
                  <a:pt x="92671" y="11429"/>
                </a:lnTo>
                <a:lnTo>
                  <a:pt x="91694" y="10160"/>
                </a:lnTo>
                <a:lnTo>
                  <a:pt x="88709" y="7619"/>
                </a:lnTo>
                <a:lnTo>
                  <a:pt x="86487" y="7619"/>
                </a:lnTo>
                <a:lnTo>
                  <a:pt x="80581" y="5079"/>
                </a:lnTo>
                <a:lnTo>
                  <a:pt x="76784" y="3810"/>
                </a:lnTo>
                <a:lnTo>
                  <a:pt x="67665" y="1269"/>
                </a:lnTo>
                <a:close/>
              </a:path>
              <a:path w="1194435" h="468630">
                <a:moveTo>
                  <a:pt x="344614" y="67310"/>
                </a:moveTo>
                <a:lnTo>
                  <a:pt x="335470" y="67310"/>
                </a:lnTo>
                <a:lnTo>
                  <a:pt x="332130" y="69850"/>
                </a:lnTo>
                <a:lnTo>
                  <a:pt x="330415" y="72389"/>
                </a:lnTo>
                <a:lnTo>
                  <a:pt x="328637" y="74929"/>
                </a:lnTo>
                <a:lnTo>
                  <a:pt x="255358" y="198119"/>
                </a:lnTo>
                <a:lnTo>
                  <a:pt x="315603" y="198119"/>
                </a:lnTo>
                <a:lnTo>
                  <a:pt x="379272" y="96519"/>
                </a:lnTo>
                <a:lnTo>
                  <a:pt x="381304" y="93979"/>
                </a:lnTo>
                <a:lnTo>
                  <a:pt x="382625" y="90169"/>
                </a:lnTo>
                <a:lnTo>
                  <a:pt x="383908" y="85089"/>
                </a:lnTo>
                <a:lnTo>
                  <a:pt x="383438" y="82550"/>
                </a:lnTo>
                <a:lnTo>
                  <a:pt x="380301" y="78739"/>
                </a:lnTo>
                <a:lnTo>
                  <a:pt x="377520" y="77469"/>
                </a:lnTo>
                <a:lnTo>
                  <a:pt x="373532" y="74929"/>
                </a:lnTo>
                <a:lnTo>
                  <a:pt x="369544" y="73660"/>
                </a:lnTo>
                <a:lnTo>
                  <a:pt x="364439" y="72389"/>
                </a:lnTo>
                <a:lnTo>
                  <a:pt x="358216" y="71119"/>
                </a:lnTo>
                <a:lnTo>
                  <a:pt x="350253" y="68579"/>
                </a:lnTo>
                <a:lnTo>
                  <a:pt x="344614" y="67310"/>
                </a:lnTo>
                <a:close/>
              </a:path>
              <a:path w="1194435" h="468630">
                <a:moveTo>
                  <a:pt x="163239" y="66039"/>
                </a:moveTo>
                <a:lnTo>
                  <a:pt x="129184" y="66039"/>
                </a:lnTo>
                <a:lnTo>
                  <a:pt x="134835" y="67310"/>
                </a:lnTo>
                <a:lnTo>
                  <a:pt x="137160" y="68579"/>
                </a:lnTo>
                <a:lnTo>
                  <a:pt x="141262" y="71119"/>
                </a:lnTo>
                <a:lnTo>
                  <a:pt x="143116" y="71119"/>
                </a:lnTo>
                <a:lnTo>
                  <a:pt x="146469" y="73660"/>
                </a:lnTo>
                <a:lnTo>
                  <a:pt x="147967" y="74929"/>
                </a:lnTo>
                <a:lnTo>
                  <a:pt x="149288" y="74929"/>
                </a:lnTo>
                <a:lnTo>
                  <a:pt x="150609" y="76200"/>
                </a:lnTo>
                <a:lnTo>
                  <a:pt x="151853" y="77469"/>
                </a:lnTo>
                <a:lnTo>
                  <a:pt x="155740" y="77469"/>
                </a:lnTo>
                <a:lnTo>
                  <a:pt x="157975" y="76200"/>
                </a:lnTo>
                <a:lnTo>
                  <a:pt x="159042" y="74929"/>
                </a:lnTo>
                <a:lnTo>
                  <a:pt x="161099" y="72389"/>
                </a:lnTo>
                <a:lnTo>
                  <a:pt x="162153" y="69850"/>
                </a:lnTo>
                <a:lnTo>
                  <a:pt x="163239" y="66039"/>
                </a:lnTo>
                <a:close/>
              </a:path>
              <a:path w="1194435" h="468630">
                <a:moveTo>
                  <a:pt x="143675" y="15239"/>
                </a:moveTo>
                <a:lnTo>
                  <a:pt x="130873" y="15239"/>
                </a:lnTo>
                <a:lnTo>
                  <a:pt x="126352" y="16510"/>
                </a:lnTo>
                <a:lnTo>
                  <a:pt x="116941" y="20319"/>
                </a:lnTo>
                <a:lnTo>
                  <a:pt x="111772" y="22860"/>
                </a:lnTo>
                <a:lnTo>
                  <a:pt x="100558" y="30479"/>
                </a:lnTo>
                <a:lnTo>
                  <a:pt x="94348" y="34289"/>
                </a:lnTo>
                <a:lnTo>
                  <a:pt x="87553" y="40639"/>
                </a:lnTo>
                <a:lnTo>
                  <a:pt x="169598" y="40639"/>
                </a:lnTo>
                <a:lnTo>
                  <a:pt x="170065" y="38100"/>
                </a:lnTo>
                <a:lnTo>
                  <a:pt x="170383" y="35560"/>
                </a:lnTo>
                <a:lnTo>
                  <a:pt x="170459" y="34289"/>
                </a:lnTo>
                <a:lnTo>
                  <a:pt x="170497" y="30479"/>
                </a:lnTo>
                <a:lnTo>
                  <a:pt x="170345" y="30479"/>
                </a:lnTo>
                <a:lnTo>
                  <a:pt x="170180" y="29210"/>
                </a:lnTo>
                <a:lnTo>
                  <a:pt x="169799" y="27939"/>
                </a:lnTo>
                <a:lnTo>
                  <a:pt x="168554" y="26669"/>
                </a:lnTo>
                <a:lnTo>
                  <a:pt x="167449" y="25400"/>
                </a:lnTo>
                <a:lnTo>
                  <a:pt x="164287" y="22860"/>
                </a:lnTo>
                <a:lnTo>
                  <a:pt x="162394" y="21589"/>
                </a:lnTo>
                <a:lnTo>
                  <a:pt x="160197" y="21589"/>
                </a:lnTo>
                <a:lnTo>
                  <a:pt x="158013" y="20319"/>
                </a:lnTo>
                <a:lnTo>
                  <a:pt x="153733" y="17779"/>
                </a:lnTo>
                <a:lnTo>
                  <a:pt x="151612" y="17779"/>
                </a:lnTo>
                <a:lnTo>
                  <a:pt x="149605" y="16510"/>
                </a:lnTo>
                <a:lnTo>
                  <a:pt x="147726" y="16510"/>
                </a:lnTo>
                <a:lnTo>
                  <a:pt x="143675" y="15239"/>
                </a:lnTo>
                <a:close/>
              </a:path>
              <a:path w="1194435" h="468630">
                <a:moveTo>
                  <a:pt x="60845" y="0"/>
                </a:moveTo>
                <a:lnTo>
                  <a:pt x="53174" y="0"/>
                </a:lnTo>
                <a:lnTo>
                  <a:pt x="51130" y="1269"/>
                </a:lnTo>
                <a:lnTo>
                  <a:pt x="63893" y="1269"/>
                </a:lnTo>
                <a:lnTo>
                  <a:pt x="60845" y="0"/>
                </a:lnTo>
                <a:close/>
              </a:path>
              <a:path w="1194435" h="468630">
                <a:moveTo>
                  <a:pt x="578523" y="124459"/>
                </a:moveTo>
                <a:lnTo>
                  <a:pt x="568518" y="138429"/>
                </a:lnTo>
                <a:lnTo>
                  <a:pt x="569175" y="143890"/>
                </a:lnTo>
                <a:lnTo>
                  <a:pt x="593293" y="337819"/>
                </a:lnTo>
                <a:lnTo>
                  <a:pt x="593534" y="339978"/>
                </a:lnTo>
                <a:lnTo>
                  <a:pt x="594194" y="342264"/>
                </a:lnTo>
                <a:lnTo>
                  <a:pt x="596366" y="346582"/>
                </a:lnTo>
                <a:lnTo>
                  <a:pt x="597750" y="348360"/>
                </a:lnTo>
                <a:lnTo>
                  <a:pt x="599427" y="349630"/>
                </a:lnTo>
                <a:lnTo>
                  <a:pt x="558076" y="408431"/>
                </a:lnTo>
                <a:lnTo>
                  <a:pt x="556463" y="410590"/>
                </a:lnTo>
                <a:lnTo>
                  <a:pt x="555536" y="412622"/>
                </a:lnTo>
                <a:lnTo>
                  <a:pt x="554990" y="416178"/>
                </a:lnTo>
                <a:lnTo>
                  <a:pt x="555586" y="417829"/>
                </a:lnTo>
                <a:lnTo>
                  <a:pt x="557047" y="419353"/>
                </a:lnTo>
                <a:lnTo>
                  <a:pt x="558507" y="421004"/>
                </a:lnTo>
                <a:lnTo>
                  <a:pt x="598865" y="431399"/>
                </a:lnTo>
                <a:lnTo>
                  <a:pt x="603961" y="431545"/>
                </a:lnTo>
                <a:lnTo>
                  <a:pt x="610133" y="431291"/>
                </a:lnTo>
                <a:lnTo>
                  <a:pt x="614299" y="429513"/>
                </a:lnTo>
                <a:lnTo>
                  <a:pt x="616458" y="426212"/>
                </a:lnTo>
                <a:lnTo>
                  <a:pt x="634857" y="397128"/>
                </a:lnTo>
                <a:lnTo>
                  <a:pt x="702631" y="289687"/>
                </a:lnTo>
                <a:lnTo>
                  <a:pt x="642226" y="289687"/>
                </a:lnTo>
                <a:lnTo>
                  <a:pt x="641578" y="289432"/>
                </a:lnTo>
                <a:lnTo>
                  <a:pt x="626948" y="148970"/>
                </a:lnTo>
                <a:lnTo>
                  <a:pt x="626732" y="145414"/>
                </a:lnTo>
                <a:lnTo>
                  <a:pt x="626338" y="142620"/>
                </a:lnTo>
                <a:lnTo>
                  <a:pt x="587057" y="125221"/>
                </a:lnTo>
                <a:lnTo>
                  <a:pt x="578523" y="124459"/>
                </a:lnTo>
                <a:close/>
              </a:path>
              <a:path w="1194435" h="468630">
                <a:moveTo>
                  <a:pt x="894697" y="289940"/>
                </a:moveTo>
                <a:lnTo>
                  <a:pt x="835507" y="289940"/>
                </a:lnTo>
                <a:lnTo>
                  <a:pt x="875601" y="407415"/>
                </a:lnTo>
                <a:lnTo>
                  <a:pt x="876173" y="409447"/>
                </a:lnTo>
                <a:lnTo>
                  <a:pt x="876960" y="411352"/>
                </a:lnTo>
                <a:lnTo>
                  <a:pt x="877989" y="412750"/>
                </a:lnTo>
                <a:lnTo>
                  <a:pt x="879017" y="414274"/>
                </a:lnTo>
                <a:lnTo>
                  <a:pt x="916533" y="426592"/>
                </a:lnTo>
                <a:lnTo>
                  <a:pt x="926922" y="427735"/>
                </a:lnTo>
                <a:lnTo>
                  <a:pt x="931430" y="427481"/>
                </a:lnTo>
                <a:lnTo>
                  <a:pt x="933094" y="426974"/>
                </a:lnTo>
                <a:lnTo>
                  <a:pt x="935202" y="425195"/>
                </a:lnTo>
                <a:lnTo>
                  <a:pt x="935901" y="424052"/>
                </a:lnTo>
                <a:lnTo>
                  <a:pt x="936603" y="421004"/>
                </a:lnTo>
                <a:lnTo>
                  <a:pt x="936593" y="417829"/>
                </a:lnTo>
                <a:lnTo>
                  <a:pt x="936129" y="414274"/>
                </a:lnTo>
                <a:lnTo>
                  <a:pt x="935430" y="411352"/>
                </a:lnTo>
                <a:lnTo>
                  <a:pt x="934415" y="408050"/>
                </a:lnTo>
                <a:lnTo>
                  <a:pt x="893076" y="291083"/>
                </a:lnTo>
                <a:lnTo>
                  <a:pt x="894697" y="289940"/>
                </a:lnTo>
                <a:close/>
              </a:path>
              <a:path w="1194435" h="468630">
                <a:moveTo>
                  <a:pt x="834212" y="88010"/>
                </a:moveTo>
                <a:lnTo>
                  <a:pt x="831926" y="88391"/>
                </a:lnTo>
                <a:lnTo>
                  <a:pt x="829627" y="88645"/>
                </a:lnTo>
                <a:lnTo>
                  <a:pt x="827913" y="89280"/>
                </a:lnTo>
                <a:lnTo>
                  <a:pt x="826770" y="90169"/>
                </a:lnTo>
                <a:lnTo>
                  <a:pt x="825627" y="91185"/>
                </a:lnTo>
                <a:lnTo>
                  <a:pt x="824877" y="92328"/>
                </a:lnTo>
                <a:lnTo>
                  <a:pt x="824534" y="93852"/>
                </a:lnTo>
                <a:lnTo>
                  <a:pt x="755954" y="380745"/>
                </a:lnTo>
                <a:lnTo>
                  <a:pt x="768464" y="390778"/>
                </a:lnTo>
                <a:lnTo>
                  <a:pt x="771855" y="392049"/>
                </a:lnTo>
                <a:lnTo>
                  <a:pt x="776224" y="393318"/>
                </a:lnTo>
                <a:lnTo>
                  <a:pt x="786942" y="395858"/>
                </a:lnTo>
                <a:lnTo>
                  <a:pt x="791400" y="396747"/>
                </a:lnTo>
                <a:lnTo>
                  <a:pt x="794956" y="397128"/>
                </a:lnTo>
                <a:lnTo>
                  <a:pt x="798512" y="397637"/>
                </a:lnTo>
                <a:lnTo>
                  <a:pt x="835507" y="289940"/>
                </a:lnTo>
                <a:lnTo>
                  <a:pt x="894697" y="289940"/>
                </a:lnTo>
                <a:lnTo>
                  <a:pt x="913242" y="276859"/>
                </a:lnTo>
                <a:lnTo>
                  <a:pt x="838619" y="276859"/>
                </a:lnTo>
                <a:lnTo>
                  <a:pt x="879589" y="105409"/>
                </a:lnTo>
                <a:lnTo>
                  <a:pt x="854125" y="91058"/>
                </a:lnTo>
                <a:lnTo>
                  <a:pt x="848766" y="89662"/>
                </a:lnTo>
                <a:lnTo>
                  <a:pt x="844296" y="88900"/>
                </a:lnTo>
                <a:lnTo>
                  <a:pt x="837145" y="88137"/>
                </a:lnTo>
                <a:lnTo>
                  <a:pt x="834212" y="88010"/>
                </a:lnTo>
                <a:close/>
              </a:path>
              <a:path w="1194435" h="468630">
                <a:moveTo>
                  <a:pt x="724827" y="159384"/>
                </a:moveTo>
                <a:lnTo>
                  <a:pt x="722337" y="159765"/>
                </a:lnTo>
                <a:lnTo>
                  <a:pt x="718997" y="161543"/>
                </a:lnTo>
                <a:lnTo>
                  <a:pt x="717283" y="163829"/>
                </a:lnTo>
                <a:lnTo>
                  <a:pt x="715518" y="167385"/>
                </a:lnTo>
                <a:lnTo>
                  <a:pt x="642226" y="289687"/>
                </a:lnTo>
                <a:lnTo>
                  <a:pt x="702631" y="289687"/>
                </a:lnTo>
                <a:lnTo>
                  <a:pt x="766152" y="188849"/>
                </a:lnTo>
                <a:lnTo>
                  <a:pt x="768172" y="185546"/>
                </a:lnTo>
                <a:lnTo>
                  <a:pt x="769505" y="182499"/>
                </a:lnTo>
                <a:lnTo>
                  <a:pt x="770775" y="177164"/>
                </a:lnTo>
                <a:lnTo>
                  <a:pt x="770318" y="174751"/>
                </a:lnTo>
                <a:lnTo>
                  <a:pt x="731481" y="159765"/>
                </a:lnTo>
                <a:lnTo>
                  <a:pt x="728154" y="159638"/>
                </a:lnTo>
                <a:lnTo>
                  <a:pt x="724827" y="159384"/>
                </a:lnTo>
                <a:close/>
              </a:path>
              <a:path w="1194435" h="468630">
                <a:moveTo>
                  <a:pt x="928408" y="208025"/>
                </a:moveTo>
                <a:lnTo>
                  <a:pt x="925842" y="208152"/>
                </a:lnTo>
                <a:lnTo>
                  <a:pt x="923277" y="208406"/>
                </a:lnTo>
                <a:lnTo>
                  <a:pt x="921118" y="208914"/>
                </a:lnTo>
                <a:lnTo>
                  <a:pt x="919365" y="209930"/>
                </a:lnTo>
                <a:lnTo>
                  <a:pt x="917600" y="210819"/>
                </a:lnTo>
                <a:lnTo>
                  <a:pt x="915936" y="212089"/>
                </a:lnTo>
                <a:lnTo>
                  <a:pt x="914361" y="213487"/>
                </a:lnTo>
                <a:lnTo>
                  <a:pt x="838619" y="276859"/>
                </a:lnTo>
                <a:lnTo>
                  <a:pt x="913242" y="276859"/>
                </a:lnTo>
                <a:lnTo>
                  <a:pt x="965098" y="240283"/>
                </a:lnTo>
                <a:lnTo>
                  <a:pt x="975131" y="227075"/>
                </a:lnTo>
                <a:lnTo>
                  <a:pt x="975512" y="225551"/>
                </a:lnTo>
                <a:lnTo>
                  <a:pt x="975385" y="224027"/>
                </a:lnTo>
                <a:lnTo>
                  <a:pt x="974750" y="222757"/>
                </a:lnTo>
                <a:lnTo>
                  <a:pt x="974242" y="221487"/>
                </a:lnTo>
                <a:lnTo>
                  <a:pt x="948829" y="211454"/>
                </a:lnTo>
                <a:lnTo>
                  <a:pt x="943330" y="210057"/>
                </a:lnTo>
                <a:lnTo>
                  <a:pt x="938771" y="209168"/>
                </a:lnTo>
                <a:lnTo>
                  <a:pt x="935126" y="208660"/>
                </a:lnTo>
                <a:lnTo>
                  <a:pt x="931494" y="208279"/>
                </a:lnTo>
                <a:lnTo>
                  <a:pt x="928408" y="208025"/>
                </a:lnTo>
                <a:close/>
              </a:path>
              <a:path w="1194435" h="468630">
                <a:moveTo>
                  <a:pt x="1076161" y="242691"/>
                </a:moveTo>
                <a:lnTo>
                  <a:pt x="1035130" y="253303"/>
                </a:lnTo>
                <a:lnTo>
                  <a:pt x="1004240" y="279949"/>
                </a:lnTo>
                <a:lnTo>
                  <a:pt x="984019" y="320635"/>
                </a:lnTo>
                <a:lnTo>
                  <a:pt x="975899" y="365664"/>
                </a:lnTo>
                <a:lnTo>
                  <a:pt x="975801" y="374503"/>
                </a:lnTo>
                <a:lnTo>
                  <a:pt x="975893" y="379729"/>
                </a:lnTo>
                <a:lnTo>
                  <a:pt x="986561" y="417829"/>
                </a:lnTo>
                <a:lnTo>
                  <a:pt x="1013231" y="446277"/>
                </a:lnTo>
                <a:lnTo>
                  <a:pt x="1056411" y="464184"/>
                </a:lnTo>
                <a:lnTo>
                  <a:pt x="1093808" y="468256"/>
                </a:lnTo>
                <a:lnTo>
                  <a:pt x="1105052" y="467232"/>
                </a:lnTo>
                <a:lnTo>
                  <a:pt x="1143787" y="452374"/>
                </a:lnTo>
                <a:lnTo>
                  <a:pt x="1171009" y="423163"/>
                </a:lnTo>
                <a:lnTo>
                  <a:pt x="1084605" y="423163"/>
                </a:lnTo>
                <a:lnTo>
                  <a:pt x="1077112" y="422909"/>
                </a:lnTo>
                <a:lnTo>
                  <a:pt x="1042187" y="406018"/>
                </a:lnTo>
                <a:lnTo>
                  <a:pt x="1036345" y="393445"/>
                </a:lnTo>
                <a:lnTo>
                  <a:pt x="1034186" y="386714"/>
                </a:lnTo>
                <a:lnTo>
                  <a:pt x="1033371" y="379729"/>
                </a:lnTo>
                <a:lnTo>
                  <a:pt x="1033434" y="374503"/>
                </a:lnTo>
                <a:lnTo>
                  <a:pt x="1033551" y="370585"/>
                </a:lnTo>
                <a:lnTo>
                  <a:pt x="1041679" y="329263"/>
                </a:lnTo>
                <a:lnTo>
                  <a:pt x="1060729" y="298450"/>
                </a:lnTo>
                <a:lnTo>
                  <a:pt x="1065936" y="293624"/>
                </a:lnTo>
                <a:lnTo>
                  <a:pt x="1072032" y="290449"/>
                </a:lnTo>
                <a:lnTo>
                  <a:pt x="1085621" y="287400"/>
                </a:lnTo>
                <a:lnTo>
                  <a:pt x="1180001" y="287400"/>
                </a:lnTo>
                <a:lnTo>
                  <a:pt x="1178442" y="284938"/>
                </a:lnTo>
                <a:lnTo>
                  <a:pt x="1147652" y="259193"/>
                </a:lnTo>
                <a:lnTo>
                  <a:pt x="1100406" y="244266"/>
                </a:lnTo>
                <a:lnTo>
                  <a:pt x="1087986" y="242871"/>
                </a:lnTo>
                <a:lnTo>
                  <a:pt x="1076161" y="242691"/>
                </a:lnTo>
                <a:close/>
              </a:path>
              <a:path w="1194435" h="468630">
                <a:moveTo>
                  <a:pt x="1180001" y="287400"/>
                </a:moveTo>
                <a:lnTo>
                  <a:pt x="1085621" y="287400"/>
                </a:lnTo>
                <a:lnTo>
                  <a:pt x="1093114" y="287654"/>
                </a:lnTo>
                <a:lnTo>
                  <a:pt x="1110259" y="291718"/>
                </a:lnTo>
                <a:lnTo>
                  <a:pt x="1135913" y="324103"/>
                </a:lnTo>
                <a:lnTo>
                  <a:pt x="1136875" y="332613"/>
                </a:lnTo>
                <a:lnTo>
                  <a:pt x="1136421" y="340105"/>
                </a:lnTo>
                <a:lnTo>
                  <a:pt x="1128261" y="381476"/>
                </a:lnTo>
                <a:lnTo>
                  <a:pt x="1104163" y="417067"/>
                </a:lnTo>
                <a:lnTo>
                  <a:pt x="1084605" y="423163"/>
                </a:lnTo>
                <a:lnTo>
                  <a:pt x="1171009" y="423163"/>
                </a:lnTo>
                <a:lnTo>
                  <a:pt x="1189253" y="378332"/>
                </a:lnTo>
                <a:lnTo>
                  <a:pt x="1194166" y="343662"/>
                </a:lnTo>
                <a:lnTo>
                  <a:pt x="1194079" y="331088"/>
                </a:lnTo>
                <a:lnTo>
                  <a:pt x="1192908" y="320607"/>
                </a:lnTo>
                <a:lnTo>
                  <a:pt x="1190761" y="310800"/>
                </a:lnTo>
                <a:lnTo>
                  <a:pt x="1187632" y="301585"/>
                </a:lnTo>
                <a:lnTo>
                  <a:pt x="1183538" y="292988"/>
                </a:lnTo>
                <a:lnTo>
                  <a:pt x="1180001" y="28740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7025" y="2660650"/>
            <a:ext cx="1763280" cy="19939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58731" y="3975366"/>
            <a:ext cx="2100961" cy="24003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8610" y="4810759"/>
            <a:ext cx="2316379" cy="77758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86294" y="2608326"/>
            <a:ext cx="857123" cy="3285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529571" y="4864608"/>
              <a:ext cx="2662555" cy="1993900"/>
            </a:xfrm>
            <a:custGeom>
              <a:avLst/>
              <a:gdLst/>
              <a:ahLst/>
              <a:cxnLst/>
              <a:rect l="l" t="t" r="r" b="b"/>
              <a:pathLst>
                <a:path w="2662554" h="1993900">
                  <a:moveTo>
                    <a:pt x="2662428" y="0"/>
                  </a:moveTo>
                  <a:lnTo>
                    <a:pt x="0" y="1993392"/>
                  </a:lnTo>
                  <a:lnTo>
                    <a:pt x="2662428" y="1993392"/>
                  </a:lnTo>
                  <a:lnTo>
                    <a:pt x="2662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3723" y="5000244"/>
              <a:ext cx="1879092" cy="17221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8174736" cy="66050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2352" y="2822448"/>
              <a:ext cx="3034283" cy="1377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99816" y="676655"/>
              <a:ext cx="5574030" cy="6179058"/>
            </a:xfrm>
            <a:prstGeom prst="rect">
              <a:avLst/>
            </a:prstGeom>
          </p:spPr>
        </p:pic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834505B-886D-46F0-A21F-119124BCEC10}"/>
              </a:ext>
            </a:extLst>
          </p:cNvPr>
          <p:cNvSpPr txBox="1"/>
          <p:nvPr/>
        </p:nvSpPr>
        <p:spPr>
          <a:xfrm>
            <a:off x="8673845" y="914400"/>
            <a:ext cx="3518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solidFill>
                  <a:schemeClr val="bg1"/>
                </a:solidFill>
              </a:rPr>
              <a:t>JAK TO POŁĄCZYĆ 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347" y="167639"/>
            <a:ext cx="1851660" cy="10286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7624" y="188507"/>
            <a:ext cx="74510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algn="ctr">
              <a:lnSpc>
                <a:spcPct val="100000"/>
              </a:lnSpc>
              <a:spcBef>
                <a:spcPts val="100"/>
              </a:spcBef>
            </a:pPr>
            <a:r>
              <a:rPr sz="3600" b="1" spc="-5">
                <a:solidFill>
                  <a:srgbClr val="38767E"/>
                </a:solidFill>
                <a:latin typeface="Calibri"/>
                <a:cs typeface="Calibri"/>
              </a:rPr>
              <a:t>BE</a:t>
            </a:r>
            <a:r>
              <a:rPr sz="3600" b="1" spc="-45">
                <a:solidFill>
                  <a:srgbClr val="38767E"/>
                </a:solidFill>
                <a:latin typeface="Calibri"/>
                <a:cs typeface="Calibri"/>
              </a:rPr>
              <a:t> </a:t>
            </a:r>
            <a:r>
              <a:rPr sz="3600" b="1">
                <a:solidFill>
                  <a:srgbClr val="38767E"/>
                </a:solidFill>
                <a:latin typeface="Calibri"/>
                <a:cs typeface="Calibri"/>
              </a:rPr>
              <a:t>CREO</a:t>
            </a:r>
            <a:r>
              <a:rPr sz="3600" b="1" spc="-40">
                <a:solidFill>
                  <a:srgbClr val="38767E"/>
                </a:solidFill>
                <a:latin typeface="Calibri"/>
                <a:cs typeface="Calibri"/>
              </a:rPr>
              <a:t> </a:t>
            </a:r>
            <a:r>
              <a:rPr sz="3600" b="1">
                <a:solidFill>
                  <a:srgbClr val="38767E"/>
                </a:solidFill>
                <a:latin typeface="Calibri"/>
                <a:cs typeface="Calibri"/>
              </a:rPr>
              <a:t>KIT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600">
                <a:solidFill>
                  <a:srgbClr val="38767E"/>
                </a:solidFill>
              </a:rPr>
              <a:t>Kurs</a:t>
            </a:r>
            <a:r>
              <a:rPr sz="3600" spc="-15">
                <a:solidFill>
                  <a:srgbClr val="38767E"/>
                </a:solidFill>
              </a:rPr>
              <a:t> </a:t>
            </a:r>
            <a:r>
              <a:rPr sz="3600">
                <a:solidFill>
                  <a:srgbClr val="38767E"/>
                </a:solidFill>
              </a:rPr>
              <a:t>mechatroniki</a:t>
            </a:r>
            <a:r>
              <a:rPr sz="3600" spc="-45">
                <a:solidFill>
                  <a:srgbClr val="38767E"/>
                </a:solidFill>
              </a:rPr>
              <a:t> </a:t>
            </a:r>
            <a:r>
              <a:rPr sz="3600" spc="-5">
                <a:solidFill>
                  <a:srgbClr val="38767E"/>
                </a:solidFill>
              </a:rPr>
              <a:t>zamknięty</a:t>
            </a:r>
            <a:r>
              <a:rPr sz="3600" spc="-35">
                <a:solidFill>
                  <a:srgbClr val="38767E"/>
                </a:solidFill>
              </a:rPr>
              <a:t> </a:t>
            </a:r>
            <a:r>
              <a:rPr sz="3600">
                <a:solidFill>
                  <a:srgbClr val="38767E"/>
                </a:solidFill>
              </a:rPr>
              <a:t>w</a:t>
            </a:r>
            <a:r>
              <a:rPr sz="3600" spc="-10">
                <a:solidFill>
                  <a:srgbClr val="38767E"/>
                </a:solidFill>
              </a:rPr>
              <a:t> </a:t>
            </a:r>
            <a:r>
              <a:rPr sz="3600" spc="-5">
                <a:solidFill>
                  <a:srgbClr val="38767E"/>
                </a:solidFill>
              </a:rPr>
              <a:t>pudełku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3400" y="2866800"/>
            <a:ext cx="3959538" cy="287657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44217" y="1604264"/>
            <a:ext cx="96964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Połączenie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zestawu</a:t>
            </a:r>
            <a:r>
              <a:rPr sz="2400" b="1" spc="-3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konstruktorskiego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z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 kursem</a:t>
            </a:r>
            <a:r>
              <a:rPr sz="2400" b="1" spc="1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podstaw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programowania,</a:t>
            </a:r>
            <a:r>
              <a:rPr sz="2400" b="1" spc="-3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mechatroniki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oraz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Internetu</a:t>
            </a:r>
            <a:r>
              <a:rPr sz="2400" b="1" spc="-1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10">
                <a:solidFill>
                  <a:srgbClr val="38767E"/>
                </a:solidFill>
                <a:latin typeface="Arial"/>
                <a:cs typeface="Arial"/>
              </a:rPr>
              <a:t>Rzeczy,</a:t>
            </a:r>
            <a:r>
              <a:rPr sz="2400" b="1" spc="4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który</a:t>
            </a:r>
            <a:r>
              <a:rPr sz="2400" b="1" spc="-1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wzrasta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5">
                <a:solidFill>
                  <a:srgbClr val="38767E"/>
                </a:solidFill>
                <a:latin typeface="Arial"/>
                <a:cs typeface="Arial"/>
              </a:rPr>
              <a:t>wraz</a:t>
            </a:r>
            <a:r>
              <a:rPr sz="2400" b="1" spc="-6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38767E"/>
                </a:solidFill>
                <a:latin typeface="Arial"/>
                <a:cs typeface="Arial"/>
              </a:rPr>
              <a:t>z</a:t>
            </a:r>
            <a:r>
              <a:rPr sz="2400" b="1" spc="-3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38767E"/>
                </a:solidFill>
                <a:latin typeface="Arial"/>
                <a:cs typeface="Arial"/>
              </a:rPr>
              <a:t>uczniem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0926" y="5769842"/>
            <a:ext cx="5247640" cy="75819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BE CREO</a:t>
            </a:r>
            <a:r>
              <a:rPr sz="1600" b="1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KIT</a:t>
            </a:r>
            <a:r>
              <a:rPr sz="1600" b="1" spc="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jest</a:t>
            </a:r>
            <a:r>
              <a:rPr sz="1600" b="1" spc="46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przeznaczone </a:t>
            </a:r>
            <a:r>
              <a:rPr sz="1600" b="1" spc="-10">
                <a:solidFill>
                  <a:srgbClr val="38767E"/>
                </a:solidFill>
                <a:latin typeface="Arial"/>
                <a:cs typeface="Arial"/>
              </a:rPr>
              <a:t>na</a:t>
            </a:r>
            <a:r>
              <a:rPr sz="1600" b="1" spc="459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38767E"/>
                </a:solidFill>
                <a:latin typeface="Arial"/>
                <a:cs typeface="Arial"/>
              </a:rPr>
              <a:t>system</a:t>
            </a:r>
            <a:r>
              <a:rPr sz="1600" b="1" spc="65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38767E"/>
                </a:solidFill>
                <a:latin typeface="Arial"/>
                <a:cs typeface="Arial"/>
              </a:rPr>
              <a:t>Windows</a:t>
            </a:r>
            <a:endParaRPr sz="1600">
              <a:latin typeface="Arial"/>
              <a:cs typeface="Arial"/>
            </a:endParaRPr>
          </a:p>
          <a:p>
            <a:pPr marL="68580">
              <a:lnSpc>
                <a:spcPct val="100000"/>
              </a:lnSpc>
              <a:spcBef>
                <a:spcPts val="960"/>
              </a:spcBef>
            </a:pP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(laptop,</a:t>
            </a:r>
            <a:r>
              <a:rPr sz="1600" b="1" spc="3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2in1,</a:t>
            </a:r>
            <a:r>
              <a:rPr sz="1600" b="1" spc="1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tablet</a:t>
            </a:r>
            <a:r>
              <a:rPr sz="1600" b="1" spc="2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lub</a:t>
            </a:r>
            <a:r>
              <a:rPr sz="1600" b="1" spc="10">
                <a:solidFill>
                  <a:srgbClr val="38767E"/>
                </a:solidFill>
                <a:latin typeface="Arial"/>
                <a:cs typeface="Arial"/>
              </a:rPr>
              <a:t> </a:t>
            </a:r>
            <a:r>
              <a:rPr sz="1600" b="1" spc="-5">
                <a:solidFill>
                  <a:srgbClr val="38767E"/>
                </a:solidFill>
                <a:latin typeface="Arial"/>
                <a:cs typeface="Arial"/>
              </a:rPr>
              <a:t>PC)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22407" y="5915416"/>
            <a:ext cx="1914144" cy="7810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Obraz 39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3112F830-8C5F-40F9-8D8F-AD0384ECC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27568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B91C09CE-6851-46AE-B1C7-8CFDDD2BA0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2" name="object 32"/>
          <p:cNvPicPr/>
          <p:nvPr/>
        </p:nvPicPr>
        <p:blipFill rotWithShape="1">
          <a:blip r:embed="rId4" cstate="print"/>
          <a:srcRect t="287" r="2" b="1002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363563" y="235594"/>
            <a:ext cx="32095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algn="ctr" rtl="0">
              <a:lnSpc>
                <a:spcPct val="90000"/>
              </a:lnSpc>
              <a:spcBef>
                <a:spcPct val="0"/>
              </a:spcBef>
            </a:pPr>
            <a:r>
              <a:rPr lang="pl-PL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KOMPLETNY ZESTAW KONSTRUKCYJNY</a:t>
            </a:r>
            <a:endParaRPr lang="en-US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8142" y="2233909"/>
            <a:ext cx="3654551" cy="3922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Podstawa konstrukcyjna (obszar roboczy)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>
                <a:solidFill>
                  <a:srgbClr val="626261"/>
                </a:solidFill>
                <a:latin typeface="Alata-Regular"/>
              </a:rPr>
              <a:t>12 </a:t>
            </a: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plastikowych uchwytów do mocowania czujników i modułów na planszy oraz z klockami LEGO®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Kabel USB do połączenia płytki z komputerem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Zestaw </a:t>
            </a:r>
            <a:r>
              <a:rPr lang="pl-PL" sz="1800" b="0" i="0" u="none" strike="noStrike" baseline="0">
                <a:solidFill>
                  <a:srgbClr val="626261"/>
                </a:solidFill>
                <a:latin typeface="Alata-Regular"/>
              </a:rPr>
              <a:t>10 </a:t>
            </a: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kabelków, w dwóch zestawach kolorystycznych do łączenia modułów elektronicznych z programowalną płytką i rozszerzeniem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Adapter baterii AA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>
                <a:solidFill>
                  <a:srgbClr val="626261"/>
                </a:solidFill>
                <a:latin typeface="Cocogoose-Light"/>
              </a:rPr>
              <a:t>P</a:t>
            </a:r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udełko z plastikowym </a:t>
            </a:r>
            <a:r>
              <a:rPr lang="pl-PL" sz="1800" b="0" i="0" u="none" strike="noStrike" baseline="0" err="1">
                <a:solidFill>
                  <a:srgbClr val="626261"/>
                </a:solidFill>
                <a:latin typeface="Cocogoose-Light"/>
              </a:rPr>
              <a:t>organizerem</a:t>
            </a:r>
            <a:endParaRPr lang="pl-PL" sz="1800" b="0" i="0" u="none" strike="noStrike" baseline="0">
              <a:solidFill>
                <a:srgbClr val="626261"/>
              </a:solidFill>
              <a:latin typeface="Cocogoose-Light"/>
            </a:endParaRPr>
          </a:p>
          <a:p>
            <a:pPr algn="l"/>
            <a:r>
              <a:rPr lang="pl-PL" sz="1800" b="0" i="0" u="none" strike="noStrike" baseline="0">
                <a:solidFill>
                  <a:srgbClr val="626261"/>
                </a:solidFill>
                <a:latin typeface="Cocogoose-Light"/>
              </a:rPr>
              <a:t>     do porządkowania i przechowywania      elementów zestawu</a:t>
            </a:r>
            <a:endParaRPr lang="pl-PL" sz="1700" b="1" spc="-5"/>
          </a:p>
          <a:p>
            <a:pPr marL="12700" marR="508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pl-PL" sz="1700" b="1" spc="-5"/>
          </a:p>
          <a:p>
            <a:pPr marL="12700" marR="508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36784" y="5901039"/>
            <a:ext cx="1914144" cy="781039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D2D27EBE-B76D-465C-AF6D-13F5897A8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4" y="6049117"/>
            <a:ext cx="2279616" cy="5136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22407" y="5786628"/>
              <a:ext cx="1914144" cy="9098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E7E7E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11480" y="432816"/>
            <a:ext cx="11364468" cy="6024372"/>
            <a:chOff x="411480" y="432816"/>
            <a:chExt cx="11364468" cy="6024372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" y="432816"/>
              <a:ext cx="11364468" cy="60243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7012" y="480060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43" y="1787652"/>
              <a:ext cx="5388861" cy="328269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79236" y="1143000"/>
              <a:ext cx="0" cy="4572000"/>
            </a:xfrm>
            <a:custGeom>
              <a:avLst/>
              <a:gdLst/>
              <a:ahLst/>
              <a:cxnLst/>
              <a:rect l="l" t="t" r="r" b="b"/>
              <a:pathLst>
                <a:path h="4572000">
                  <a:moveTo>
                    <a:pt x="0" y="0"/>
                  </a:moveTo>
                  <a:lnTo>
                    <a:pt x="0" y="4572000"/>
                  </a:lnTo>
                </a:path>
              </a:pathLst>
            </a:custGeom>
            <a:ln w="9144">
              <a:solidFill>
                <a:srgbClr val="4E4E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4495" y="1787652"/>
              <a:ext cx="5294376" cy="328269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205608" y="690498"/>
            <a:ext cx="1674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>
                <a:latin typeface="Calibri"/>
                <a:cs typeface="Calibri"/>
              </a:rPr>
              <a:t>WIZUALNIE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23025">
              <a:lnSpc>
                <a:spcPct val="100000"/>
              </a:lnSpc>
              <a:spcBef>
                <a:spcPts val="95"/>
              </a:spcBef>
            </a:pPr>
            <a:r>
              <a:rPr spc="-10"/>
              <a:t>T</a:t>
            </a:r>
            <a:r>
              <a:t>E</a:t>
            </a:r>
            <a:r>
              <a:rPr spc="-5"/>
              <a:t>KSTOWO</a:t>
            </a: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60052" y="5382767"/>
            <a:ext cx="1914144" cy="90830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3AA684F-F135-453A-9D0F-701ABC2406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" y="5562600"/>
            <a:ext cx="2279616" cy="5136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25" y="-2258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7456" y="6048754"/>
              <a:ext cx="1304544" cy="809243"/>
            </a:xfrm>
            <a:prstGeom prst="rect">
              <a:avLst/>
            </a:prstGeom>
          </p:spPr>
        </p:pic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F61FBCB-563B-4F71-8224-5D6E7F7F7623}"/>
              </a:ext>
            </a:extLst>
          </p:cNvPr>
          <p:cNvSpPr txBox="1"/>
          <p:nvPr/>
        </p:nvSpPr>
        <p:spPr>
          <a:xfrm>
            <a:off x="2667000" y="685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>
                <a:highlight>
                  <a:srgbClr val="FFFF00"/>
                </a:highlight>
              </a:rPr>
              <a:t>DOSTOSOWANY PRÓG STARTU DLA UCZNIA I NAUCZYCIELA</a:t>
            </a:r>
          </a:p>
        </p:txBody>
      </p:sp>
      <p:pic>
        <p:nvPicPr>
          <p:cNvPr id="7" name="Obraz 6" descr="Obraz zawierający tekst, osoba, dziecko, chłopiec&#10;&#10;Opis wygenerowany automatycznie">
            <a:extLst>
              <a:ext uri="{FF2B5EF4-FFF2-40B4-BE49-F238E27FC236}">
                <a16:creationId xmlns:a16="http://schemas.microsoft.com/office/drawing/2014/main" id="{6B8F5B1C-29CD-49EC-AE6D-26B48855D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79948"/>
            <a:ext cx="3810000" cy="28575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A76F820-563C-42B1-8A19-D6A96A966E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1" y="5960292"/>
            <a:ext cx="2279616" cy="5136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923" y="312369"/>
              <a:ext cx="11265408" cy="62895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24255" y="500761"/>
              <a:ext cx="10743565" cy="5769610"/>
            </a:xfrm>
            <a:custGeom>
              <a:avLst/>
              <a:gdLst/>
              <a:ahLst/>
              <a:cxnLst/>
              <a:rect l="l" t="t" r="r" b="b"/>
              <a:pathLst>
                <a:path w="10743565" h="5769610">
                  <a:moveTo>
                    <a:pt x="10554868" y="0"/>
                  </a:moveTo>
                  <a:lnTo>
                    <a:pt x="0" y="368553"/>
                  </a:lnTo>
                  <a:lnTo>
                    <a:pt x="188607" y="5769394"/>
                  </a:lnTo>
                  <a:lnTo>
                    <a:pt x="10743463" y="5400802"/>
                  </a:lnTo>
                  <a:lnTo>
                    <a:pt x="10554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2617" y="499109"/>
              <a:ext cx="10747375" cy="5772785"/>
            </a:xfrm>
            <a:custGeom>
              <a:avLst/>
              <a:gdLst/>
              <a:ahLst/>
              <a:cxnLst/>
              <a:rect l="l" t="t" r="r" b="b"/>
              <a:pathLst>
                <a:path w="10747375" h="5772785">
                  <a:moveTo>
                    <a:pt x="10558030" y="0"/>
                  </a:moveTo>
                  <a:lnTo>
                    <a:pt x="0" y="368680"/>
                  </a:lnTo>
                  <a:lnTo>
                    <a:pt x="188709" y="5772683"/>
                  </a:lnTo>
                  <a:lnTo>
                    <a:pt x="207620" y="5772023"/>
                  </a:lnTo>
                  <a:lnTo>
                    <a:pt x="189318" y="5772023"/>
                  </a:lnTo>
                  <a:lnTo>
                    <a:pt x="647" y="369315"/>
                  </a:lnTo>
                  <a:lnTo>
                    <a:pt x="10557395" y="635"/>
                  </a:lnTo>
                  <a:lnTo>
                    <a:pt x="10558052" y="635"/>
                  </a:lnTo>
                  <a:lnTo>
                    <a:pt x="10558030" y="0"/>
                  </a:lnTo>
                  <a:close/>
                </a:path>
                <a:path w="10747375" h="5772785">
                  <a:moveTo>
                    <a:pt x="10558052" y="635"/>
                  </a:moveTo>
                  <a:lnTo>
                    <a:pt x="10557395" y="635"/>
                  </a:lnTo>
                  <a:lnTo>
                    <a:pt x="10746117" y="5403380"/>
                  </a:lnTo>
                  <a:lnTo>
                    <a:pt x="189318" y="5772023"/>
                  </a:lnTo>
                  <a:lnTo>
                    <a:pt x="207620" y="5772023"/>
                  </a:lnTo>
                  <a:lnTo>
                    <a:pt x="10746752" y="5403989"/>
                  </a:lnTo>
                  <a:lnTo>
                    <a:pt x="10558052" y="635"/>
                  </a:lnTo>
                  <a:close/>
                </a:path>
                <a:path w="10747375" h="5772785">
                  <a:moveTo>
                    <a:pt x="10556887" y="1269"/>
                  </a:moveTo>
                  <a:lnTo>
                    <a:pt x="1308" y="369950"/>
                  </a:lnTo>
                  <a:lnTo>
                    <a:pt x="189928" y="5771375"/>
                  </a:lnTo>
                  <a:lnTo>
                    <a:pt x="246661" y="5769394"/>
                  </a:lnTo>
                  <a:lnTo>
                    <a:pt x="191769" y="5769394"/>
                  </a:lnTo>
                  <a:lnTo>
                    <a:pt x="3276" y="371728"/>
                  </a:lnTo>
                  <a:lnTo>
                    <a:pt x="10554982" y="3301"/>
                  </a:lnTo>
                  <a:lnTo>
                    <a:pt x="10556958" y="3301"/>
                  </a:lnTo>
                  <a:lnTo>
                    <a:pt x="10556887" y="1269"/>
                  </a:lnTo>
                  <a:close/>
                </a:path>
                <a:path w="10747375" h="5772785">
                  <a:moveTo>
                    <a:pt x="10556958" y="3301"/>
                  </a:moveTo>
                  <a:lnTo>
                    <a:pt x="10554982" y="3301"/>
                  </a:lnTo>
                  <a:lnTo>
                    <a:pt x="10743450" y="5400929"/>
                  </a:lnTo>
                  <a:lnTo>
                    <a:pt x="191769" y="5769394"/>
                  </a:lnTo>
                  <a:lnTo>
                    <a:pt x="246661" y="5769394"/>
                  </a:lnTo>
                  <a:lnTo>
                    <a:pt x="10745482" y="5402757"/>
                  </a:lnTo>
                  <a:lnTo>
                    <a:pt x="10556958" y="3301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7912" y="649528"/>
              <a:ext cx="10236060" cy="54718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510" y="1334325"/>
              <a:ext cx="1973671" cy="1043876"/>
            </a:xfrm>
            <a:prstGeom prst="rect">
              <a:avLst/>
            </a:prstGeom>
          </p:spPr>
        </p:pic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D568664-8862-4067-1169-D2A1DD16131B}"/>
              </a:ext>
            </a:extLst>
          </p:cNvPr>
          <p:cNvSpPr txBox="1"/>
          <p:nvPr/>
        </p:nvSpPr>
        <p:spPr>
          <a:xfrm>
            <a:off x="7315200" y="4800600"/>
            <a:ext cx="374637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l-PL"/>
              <a:t>Wsparcie na </a:t>
            </a:r>
            <a:r>
              <a:rPr lang="pl-PL" err="1"/>
              <a:t>St@rcie</a:t>
            </a:r>
            <a:r>
              <a:rPr lang="pl-PL"/>
              <a:t>:</a:t>
            </a:r>
          </a:p>
          <a:p>
            <a:r>
              <a:rPr lang="pl-PL">
                <a:hlinkClick r:id="rId6"/>
              </a:rPr>
              <a:t>www.becreo.eu/support</a:t>
            </a:r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B095A15-DAD9-47E7-A338-76C7C68C3BFD}"/>
              </a:ext>
            </a:extLst>
          </p:cNvPr>
          <p:cNvGrpSpPr/>
          <p:nvPr/>
        </p:nvGrpSpPr>
        <p:grpSpPr>
          <a:xfrm>
            <a:off x="-565150" y="1987550"/>
            <a:ext cx="14947900" cy="2882900"/>
            <a:chOff x="0" y="0"/>
            <a:chExt cx="7584675" cy="146280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2304C8C-4928-4555-BCDE-64CD20A5E7E2}"/>
                </a:ext>
              </a:extLst>
            </p:cNvPr>
            <p:cNvSpPr/>
            <p:nvPr/>
          </p:nvSpPr>
          <p:spPr>
            <a:xfrm>
              <a:off x="0" y="0"/>
              <a:ext cx="7584675" cy="1462805"/>
            </a:xfrm>
            <a:custGeom>
              <a:avLst/>
              <a:gdLst/>
              <a:ahLst/>
              <a:cxnLst/>
              <a:rect l="l" t="t" r="r" b="b"/>
              <a:pathLst>
                <a:path w="7584675" h="1462805">
                  <a:moveTo>
                    <a:pt x="0" y="0"/>
                  </a:moveTo>
                  <a:lnTo>
                    <a:pt x="7584675" y="0"/>
                  </a:lnTo>
                  <a:lnTo>
                    <a:pt x="7584675" y="1462805"/>
                  </a:lnTo>
                  <a:lnTo>
                    <a:pt x="0" y="1462805"/>
                  </a:lnTo>
                  <a:close/>
                </a:path>
              </a:pathLst>
            </a:custGeom>
            <a:solidFill>
              <a:srgbClr val="261A6B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3016" y="2268982"/>
            <a:ext cx="1075563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"Education</a:t>
            </a:r>
            <a:r>
              <a:rPr sz="4800" b="1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is</a:t>
            </a:r>
            <a:r>
              <a:rPr sz="4800" b="1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sz="4800" b="1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just</a:t>
            </a:r>
            <a:r>
              <a:rPr sz="4800" b="1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 spc="-10">
                <a:solidFill>
                  <a:schemeClr val="bg1"/>
                </a:solidFill>
                <a:latin typeface="Calibri"/>
                <a:cs typeface="Calibri"/>
              </a:rPr>
              <a:t>learning</a:t>
            </a:r>
            <a:r>
              <a:rPr sz="4800" b="1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 facts, </a:t>
            </a:r>
            <a:r>
              <a:rPr sz="4800" b="1" spc="-10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but the </a:t>
            </a: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training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of the </a:t>
            </a:r>
            <a:r>
              <a:rPr sz="4800" b="1" spc="-5">
                <a:solidFill>
                  <a:schemeClr val="bg1"/>
                </a:solidFill>
                <a:latin typeface="Calibri"/>
                <a:cs typeface="Calibri"/>
              </a:rPr>
              <a:t>mind </a:t>
            </a:r>
            <a:r>
              <a:rPr sz="4800" b="1">
                <a:solidFill>
                  <a:schemeClr val="bg1"/>
                </a:solidFill>
                <a:latin typeface="Calibri"/>
                <a:cs typeface="Calibri"/>
              </a:rPr>
              <a:t>to think" </a:t>
            </a:r>
            <a:r>
              <a:rPr sz="4800" b="1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spc="-5">
                <a:solidFill>
                  <a:schemeClr val="bg1"/>
                </a:solidFill>
              </a:rPr>
              <a:t>Albert</a:t>
            </a:r>
            <a:r>
              <a:rPr sz="4800" spc="5">
                <a:solidFill>
                  <a:schemeClr val="bg1"/>
                </a:solidFill>
              </a:rPr>
              <a:t> </a:t>
            </a:r>
            <a:r>
              <a:rPr sz="4800" spc="-5">
                <a:solidFill>
                  <a:schemeClr val="bg1"/>
                </a:solidFill>
              </a:rPr>
              <a:t>Einstein</a:t>
            </a:r>
            <a:endParaRPr sz="4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35707" y="77266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0" y="45720"/>
                </a:moveTo>
                <a:lnTo>
                  <a:pt x="45719" y="45720"/>
                </a:lnTo>
                <a:lnTo>
                  <a:pt x="45719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ln w="12192">
            <a:solidFill>
              <a:srgbClr val="99CA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3759" y="5867400"/>
            <a:ext cx="1914144" cy="78103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6322" y="0"/>
            <a:ext cx="10274157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0"/>
            <a:ext cx="3224252" cy="8670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4370" y="867026"/>
            <a:ext cx="1589817" cy="874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 descr="Obraz zawierający zdjęcie, trzymający, monitor, ekran&#10;&#10;Opis wygenerowany automatycznie">
            <a:extLst>
              <a:ext uri="{FF2B5EF4-FFF2-40B4-BE49-F238E27FC236}">
                <a16:creationId xmlns:a16="http://schemas.microsoft.com/office/drawing/2014/main" id="{79416CE6-27D1-4950-ADEB-419FED0E7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59" y="3225936"/>
            <a:ext cx="2194518" cy="2969053"/>
          </a:xfrm>
          <a:prstGeom prst="rect">
            <a:avLst/>
          </a:prstGeom>
          <a:effectLst>
            <a:outerShdw blurRad="50800" dist="50800" dir="6360000" algn="ctr" rotWithShape="0">
              <a:srgbClr val="000000">
                <a:alpha val="19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C91E72FE-AEEE-47C0-B501-F22EBCB11B79}"/>
                  </a:ext>
                </a:extLst>
              </p14:cNvPr>
              <p14:cNvContentPartPr/>
              <p14:nvPr/>
            </p14:nvContentPartPr>
            <p14:xfrm>
              <a:off x="12660580" y="632577"/>
              <a:ext cx="9524" cy="9524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C91E72FE-AEEE-47C0-B501-F22EBCB11B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84380" y="15637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7197F17C-2E95-4047-83E8-AC7157A36F6C}"/>
                  </a:ext>
                </a:extLst>
              </p14:cNvPr>
              <p14:cNvContentPartPr/>
              <p14:nvPr/>
            </p14:nvContentPartPr>
            <p14:xfrm>
              <a:off x="-1165209" y="1376660"/>
              <a:ext cx="9524" cy="9524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7197F17C-2E95-4047-83E8-AC7157A36F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208500" y="1344913"/>
                <a:ext cx="95240" cy="72382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Obraz 26">
            <a:extLst>
              <a:ext uri="{FF2B5EF4-FFF2-40B4-BE49-F238E27FC236}">
                <a16:creationId xmlns:a16="http://schemas.microsoft.com/office/drawing/2014/main" id="{B76152E6-6553-4EDC-AE5B-B796FDB230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3225936"/>
            <a:ext cx="4635030" cy="3094811"/>
          </a:xfrm>
          <a:prstGeom prst="rect">
            <a:avLst/>
          </a:prstGeom>
          <a:effectLst>
            <a:outerShdw blurRad="114300" dist="25400" dir="5400000" algn="ctr" rotWithShape="0">
              <a:srgbClr val="000000">
                <a:alpha val="11000"/>
              </a:srgbClr>
            </a:outerShdw>
          </a:effectLst>
        </p:spPr>
      </p:pic>
      <p:pic>
        <p:nvPicPr>
          <p:cNvPr id="28" name="Obraz 27" descr="Obraz zawierający mężczyzna, trzymający, siedzi, lodówka&#10;&#10;Opis wygenerowany automatycznie">
            <a:extLst>
              <a:ext uri="{FF2B5EF4-FFF2-40B4-BE49-F238E27FC236}">
                <a16:creationId xmlns:a16="http://schemas.microsoft.com/office/drawing/2014/main" id="{A2A042C1-6435-4880-BB96-5C33B6D9C9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45" y="2306204"/>
            <a:ext cx="4578928" cy="45789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F7D3193A-6C7B-4C83-8AAB-DB7EFAD90E85}"/>
                  </a:ext>
                </a:extLst>
              </p14:cNvPr>
              <p14:cNvContentPartPr/>
              <p14:nvPr/>
            </p14:nvContentPartPr>
            <p14:xfrm>
              <a:off x="1590286" y="5303261"/>
              <a:ext cx="9524" cy="9524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F7D3193A-6C7B-4C83-8AAB-DB7EFAD90E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4086" y="4827061"/>
                <a:ext cx="952400" cy="9524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Obraz 29" descr="Obraz zawierający komputer&#10;&#10;Opis wygenerowany automatycznie">
            <a:extLst>
              <a:ext uri="{FF2B5EF4-FFF2-40B4-BE49-F238E27FC236}">
                <a16:creationId xmlns:a16="http://schemas.microsoft.com/office/drawing/2014/main" id="{7D0FB6CA-6FF6-4DDC-867B-D75C61F4A6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88" y="3579414"/>
            <a:ext cx="4297247" cy="3165973"/>
          </a:xfrm>
          <a:prstGeom prst="rect">
            <a:avLst/>
          </a:prstGeom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568C1D1C-80F4-4C5A-8869-4B4BBFB34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6872" y="1123407"/>
            <a:ext cx="3614073" cy="13597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b="5559"/>
          <a:stretch/>
        </p:blipFill>
        <p:spPr>
          <a:xfrm>
            <a:off x="3974814" y="1447800"/>
            <a:ext cx="3813047" cy="14617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97137" y="457376"/>
            <a:ext cx="71977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>
                <a:solidFill>
                  <a:srgbClr val="525252"/>
                </a:solidFill>
                <a:latin typeface="Calibri"/>
                <a:cs typeface="Calibri"/>
              </a:rPr>
              <a:t>Tworzymy</a:t>
            </a:r>
            <a:r>
              <a:rPr b="1" spc="15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b="1" spc="-5">
                <a:solidFill>
                  <a:srgbClr val="525252"/>
                </a:solidFill>
                <a:latin typeface="Calibri"/>
                <a:cs typeface="Calibri"/>
              </a:rPr>
              <a:t>innowacyjne</a:t>
            </a:r>
            <a:r>
              <a:rPr b="1" spc="25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b="1" spc="-5">
                <a:solidFill>
                  <a:srgbClr val="525252"/>
                </a:solidFill>
                <a:latin typeface="Calibri"/>
                <a:cs typeface="Calibri"/>
              </a:rPr>
              <a:t>rozwiązania</a:t>
            </a:r>
            <a:r>
              <a:rPr b="1" spc="20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b="1" spc="-5">
                <a:solidFill>
                  <a:srgbClr val="525252"/>
                </a:solidFill>
                <a:latin typeface="Calibri"/>
                <a:cs typeface="Calibri"/>
              </a:rPr>
              <a:t>dla</a:t>
            </a:r>
            <a:r>
              <a:rPr b="1" spc="10">
                <a:solidFill>
                  <a:srgbClr val="525252"/>
                </a:solidFill>
                <a:latin typeface="Calibri"/>
                <a:cs typeface="Calibri"/>
              </a:rPr>
              <a:t> </a:t>
            </a:r>
            <a:r>
              <a:rPr b="1" spc="-10">
                <a:solidFill>
                  <a:srgbClr val="525252"/>
                </a:solidFill>
                <a:latin typeface="Calibri"/>
                <a:cs typeface="Calibri"/>
              </a:rPr>
              <a:t>edukacji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47867" y="3204555"/>
            <a:ext cx="9466943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150" algn="ctr">
              <a:lnSpc>
                <a:spcPct val="100000"/>
              </a:lnSpc>
              <a:spcBef>
                <a:spcPts val="105"/>
              </a:spcBef>
            </a:pPr>
            <a:r>
              <a:rPr sz="2000" b="1">
                <a:latin typeface="Calibri"/>
                <a:cs typeface="Calibri"/>
              </a:rPr>
              <a:t>Nasze </a:t>
            </a:r>
            <a:r>
              <a:rPr sz="2000" b="1" spc="-5">
                <a:latin typeface="Calibri"/>
                <a:cs typeface="Calibri"/>
              </a:rPr>
              <a:t>rozwiązania</a:t>
            </a:r>
            <a:r>
              <a:rPr sz="2000" b="1" spc="5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są</a:t>
            </a:r>
            <a:r>
              <a:rPr sz="2000" b="1" spc="-15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poparte</a:t>
            </a:r>
            <a:r>
              <a:rPr sz="2000" b="1" spc="-15">
                <a:latin typeface="Calibri"/>
                <a:cs typeface="Calibri"/>
              </a:rPr>
              <a:t> </a:t>
            </a:r>
            <a:r>
              <a:rPr sz="2000" b="1" spc="-5">
                <a:latin typeface="Calibri"/>
                <a:cs typeface="Calibri"/>
              </a:rPr>
              <a:t>m.in.</a:t>
            </a:r>
            <a:r>
              <a:rPr sz="2000" b="1" spc="-20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badaniami</a:t>
            </a:r>
            <a:r>
              <a:rPr sz="2000" b="1" spc="-35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i </a:t>
            </a:r>
            <a:r>
              <a:rPr sz="2000" b="1" err="1">
                <a:latin typeface="Calibri"/>
                <a:cs typeface="Calibri"/>
              </a:rPr>
              <a:t>testami</a:t>
            </a:r>
            <a:r>
              <a:rPr sz="2000" b="1" spc="-35">
                <a:latin typeface="Calibri"/>
                <a:cs typeface="Calibri"/>
              </a:rPr>
              <a:t> </a:t>
            </a:r>
            <a:br>
              <a:rPr lang="pl-PL" sz="2000" b="1" spc="-35">
                <a:latin typeface="Calibri"/>
                <a:cs typeface="Calibri"/>
              </a:rPr>
            </a:br>
            <a:r>
              <a:rPr sz="2000" b="1">
                <a:latin typeface="Calibri"/>
                <a:cs typeface="Calibri"/>
              </a:rPr>
              <a:t>w</a:t>
            </a:r>
            <a:r>
              <a:rPr lang="pl-PL" sz="2000">
                <a:latin typeface="Calibri"/>
                <a:cs typeface="Calibri"/>
              </a:rPr>
              <a:t> </a:t>
            </a:r>
            <a:r>
              <a:rPr sz="2000" b="1" err="1">
                <a:latin typeface="Calibri"/>
                <a:cs typeface="Calibri"/>
              </a:rPr>
              <a:t>Laboratorium</a:t>
            </a:r>
            <a:r>
              <a:rPr sz="2000" b="1">
                <a:latin typeface="Calibri"/>
                <a:cs typeface="Calibri"/>
              </a:rPr>
              <a:t> Szkoły </a:t>
            </a:r>
            <a:r>
              <a:rPr sz="2000" b="1" spc="-5">
                <a:latin typeface="Calibri"/>
                <a:cs typeface="Calibri"/>
              </a:rPr>
              <a:t>Przyszłości </a:t>
            </a:r>
            <a:r>
              <a:rPr sz="2000" b="1">
                <a:latin typeface="Calibri"/>
                <a:cs typeface="Calibri"/>
              </a:rPr>
              <a:t>- </a:t>
            </a:r>
            <a:r>
              <a:rPr sz="2000" b="1" spc="-5">
                <a:latin typeface="Calibri"/>
                <a:cs typeface="Calibri"/>
              </a:rPr>
              <a:t>Poznańskiego Centrum </a:t>
            </a:r>
            <a:r>
              <a:rPr sz="2000" b="1">
                <a:latin typeface="Calibri"/>
                <a:cs typeface="Calibri"/>
              </a:rPr>
              <a:t> Superkomputerowo-Sieciowego </a:t>
            </a:r>
            <a:r>
              <a:rPr sz="2000" b="1" spc="-5">
                <a:latin typeface="Calibri"/>
                <a:cs typeface="Calibri"/>
              </a:rPr>
              <a:t>oraz wdrożeniami </a:t>
            </a:r>
            <a:r>
              <a:rPr sz="2000" b="1">
                <a:latin typeface="Calibri"/>
                <a:cs typeface="Calibri"/>
              </a:rPr>
              <a:t>w </a:t>
            </a:r>
            <a:r>
              <a:rPr sz="2000" b="1" spc="-5">
                <a:latin typeface="Calibri"/>
                <a:cs typeface="Calibri"/>
              </a:rPr>
              <a:t>szkołach </a:t>
            </a:r>
            <a:r>
              <a:rPr sz="2000" b="1" spc="-440">
                <a:latin typeface="Calibri"/>
                <a:cs typeface="Calibri"/>
              </a:rPr>
              <a:t> </a:t>
            </a:r>
            <a:r>
              <a:rPr sz="2000" b="1">
                <a:latin typeface="Calibri"/>
                <a:cs typeface="Calibri"/>
              </a:rPr>
              <a:t>w</a:t>
            </a:r>
            <a:r>
              <a:rPr sz="2000" b="1" spc="-20">
                <a:latin typeface="Calibri"/>
                <a:cs typeface="Calibri"/>
              </a:rPr>
              <a:t> </a:t>
            </a:r>
            <a:r>
              <a:rPr sz="2000" b="1" spc="-5" err="1">
                <a:latin typeface="Calibri"/>
                <a:cs typeface="Calibri"/>
              </a:rPr>
              <a:t>Polsce</a:t>
            </a:r>
            <a:r>
              <a:rPr sz="2000" b="1" spc="-10">
                <a:latin typeface="Calibri"/>
                <a:cs typeface="Calibri"/>
              </a:rPr>
              <a:t> </a:t>
            </a:r>
            <a:r>
              <a:rPr sz="2000" b="1" err="1">
                <a:latin typeface="Calibri"/>
                <a:cs typeface="Calibri"/>
              </a:rPr>
              <a:t>i</a:t>
            </a:r>
            <a:r>
              <a:rPr sz="2000" b="1" spc="-10">
                <a:latin typeface="Calibri"/>
                <a:cs typeface="Calibri"/>
              </a:rPr>
              <a:t> </a:t>
            </a:r>
            <a:r>
              <a:rPr sz="2000" b="1" spc="-5">
                <a:latin typeface="Calibri"/>
                <a:cs typeface="Calibri"/>
              </a:rPr>
              <a:t>zagranicą.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1400" y="5041407"/>
            <a:ext cx="3430301" cy="11897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6765" y="4196814"/>
            <a:ext cx="2684221" cy="20343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REAM-edukacja-intro">
            <a:hlinkClick r:id="" action="ppaction://media"/>
            <a:extLst>
              <a:ext uri="{FF2B5EF4-FFF2-40B4-BE49-F238E27FC236}">
                <a16:creationId xmlns:a16="http://schemas.microsoft.com/office/drawing/2014/main" id="{8855261D-8B86-410D-B9E9-6149CF5E38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7030" y="5867400"/>
            <a:ext cx="1341355" cy="7382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800" y="6076428"/>
            <a:ext cx="2224017" cy="5980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2580" y="183517"/>
            <a:ext cx="1168683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4"/>
              </a:lnSpc>
            </a:pPr>
            <a:r>
              <a:rPr lang="en-US" sz="4359" err="1">
                <a:solidFill>
                  <a:srgbClr val="FFFFFF"/>
                </a:solidFill>
                <a:latin typeface="Ubuntu Bold"/>
              </a:rPr>
              <a:t>Razem</a:t>
            </a:r>
            <a:r>
              <a:rPr lang="en-US" sz="4359">
                <a:solidFill>
                  <a:srgbClr val="FFFFFF"/>
                </a:solidFill>
                <a:latin typeface="Ubuntu Bold"/>
              </a:rPr>
              <a:t> </a:t>
            </a:r>
            <a:r>
              <a:rPr lang="en-US" sz="4359" err="1">
                <a:solidFill>
                  <a:srgbClr val="FFFFFF"/>
                </a:solidFill>
                <a:latin typeface="Ubuntu Bold"/>
              </a:rPr>
              <a:t>tworzymy</a:t>
            </a:r>
            <a:r>
              <a:rPr lang="en-US" sz="4359">
                <a:solidFill>
                  <a:srgbClr val="FFFFFF"/>
                </a:solidFill>
                <a:latin typeface="Ubuntu Bold"/>
              </a:rPr>
              <a:t> </a:t>
            </a:r>
            <a:r>
              <a:rPr lang="en-US" sz="4359" err="1">
                <a:solidFill>
                  <a:srgbClr val="FFFFFF"/>
                </a:solidFill>
                <a:latin typeface="Ubuntu Bold"/>
              </a:rPr>
              <a:t>Laboratoria</a:t>
            </a:r>
            <a:r>
              <a:rPr lang="en-US" sz="4359">
                <a:solidFill>
                  <a:srgbClr val="FFFFFF"/>
                </a:solidFill>
                <a:latin typeface="Ubuntu Bold"/>
              </a:rPr>
              <a:t> </a:t>
            </a:r>
            <a:r>
              <a:rPr lang="en-US" sz="4359" err="1">
                <a:solidFill>
                  <a:srgbClr val="FFFFFF"/>
                </a:solidFill>
                <a:latin typeface="Ubuntu Bold"/>
              </a:rPr>
              <a:t>Przyszłości</a:t>
            </a:r>
            <a:endParaRPr lang="en-US" sz="4359">
              <a:solidFill>
                <a:srgbClr val="FFFFFF"/>
              </a:solidFill>
              <a:latin typeface="Ubuntu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2488" y="807640"/>
            <a:ext cx="7237054" cy="5364560"/>
            <a:chOff x="0" y="0"/>
            <a:chExt cx="3864204" cy="28643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64204" cy="2864391"/>
            </a:xfrm>
            <a:custGeom>
              <a:avLst/>
              <a:gdLst/>
              <a:ahLst/>
              <a:cxnLst/>
              <a:rect l="l" t="t" r="r" b="b"/>
              <a:pathLst>
                <a:path w="3864204" h="2864391">
                  <a:moveTo>
                    <a:pt x="0" y="0"/>
                  </a:moveTo>
                  <a:lnTo>
                    <a:pt x="3864204" y="0"/>
                  </a:lnTo>
                  <a:lnTo>
                    <a:pt x="3864204" y="2864391"/>
                  </a:lnTo>
                  <a:lnTo>
                    <a:pt x="0" y="2864391"/>
                  </a:lnTo>
                  <a:close/>
                </a:path>
              </a:pathLst>
            </a:custGeom>
            <a:solidFill>
              <a:srgbClr val="FFC74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565150" y="1987550"/>
            <a:ext cx="14947900" cy="2882900"/>
            <a:chOff x="0" y="0"/>
            <a:chExt cx="7584675" cy="14628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84675" cy="1462805"/>
            </a:xfrm>
            <a:custGeom>
              <a:avLst/>
              <a:gdLst/>
              <a:ahLst/>
              <a:cxnLst/>
              <a:rect l="l" t="t" r="r" b="b"/>
              <a:pathLst>
                <a:path w="7584675" h="1462805">
                  <a:moveTo>
                    <a:pt x="0" y="0"/>
                  </a:moveTo>
                  <a:lnTo>
                    <a:pt x="7584675" y="0"/>
                  </a:lnTo>
                  <a:lnTo>
                    <a:pt x="7584675" y="1462805"/>
                  </a:lnTo>
                  <a:lnTo>
                    <a:pt x="0" y="1462805"/>
                  </a:lnTo>
                  <a:close/>
                </a:path>
              </a:pathLst>
            </a:custGeom>
            <a:solidFill>
              <a:srgbClr val="261A6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7488" r="10777" b="17380"/>
          <a:stretch>
            <a:fillRect/>
          </a:stretch>
        </p:blipFill>
        <p:spPr>
          <a:xfrm>
            <a:off x="508000" y="947107"/>
            <a:ext cx="6939098" cy="50653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7647" y="87745"/>
            <a:ext cx="2224017" cy="598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87702" y="208867"/>
            <a:ext cx="1341355" cy="73824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986448" y="2464639"/>
            <a:ext cx="3942609" cy="101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Ubuntu Bold"/>
              </a:rPr>
              <a:t>B</a:t>
            </a:r>
            <a:r>
              <a:rPr lang="pl-PL" sz="6000">
                <a:solidFill>
                  <a:srgbClr val="FFFFFF"/>
                </a:solidFill>
                <a:latin typeface="Ubuntu Bold"/>
              </a:rPr>
              <a:t>E</a:t>
            </a:r>
            <a:r>
              <a:rPr lang="en-US" sz="6000">
                <a:solidFill>
                  <a:srgbClr val="FFFFFF"/>
                </a:solidFill>
                <a:latin typeface="Ubuntu Bold"/>
              </a:rPr>
              <a:t>C</a:t>
            </a:r>
            <a:r>
              <a:rPr lang="pl-PL" sz="6000">
                <a:solidFill>
                  <a:srgbClr val="FFFFFF"/>
                </a:solidFill>
                <a:latin typeface="Ubuntu Bold"/>
              </a:rPr>
              <a:t>REO</a:t>
            </a:r>
            <a:r>
              <a:rPr lang="en-US" sz="6000">
                <a:solidFill>
                  <a:srgbClr val="FFFFFF"/>
                </a:solidFill>
                <a:latin typeface="Ubuntu Bold"/>
              </a:rPr>
              <a:t> Kit</a:t>
            </a:r>
          </a:p>
        </p:txBody>
      </p:sp>
    </p:spTree>
  </p:cSld>
  <p:clrMapOvr>
    <a:masterClrMapping/>
  </p:clrMapOvr>
  <p:transition spd="slow" advClick="0" advTm="1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9889" y="-1262592"/>
            <a:ext cx="2609850" cy="8727017"/>
            <a:chOff x="0" y="0"/>
            <a:chExt cx="1324257" cy="4428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4257" cy="4428153"/>
            </a:xfrm>
            <a:custGeom>
              <a:avLst/>
              <a:gdLst/>
              <a:ahLst/>
              <a:cxnLst/>
              <a:rect l="l" t="t" r="r" b="b"/>
              <a:pathLst>
                <a:path w="1324257" h="4428153">
                  <a:moveTo>
                    <a:pt x="0" y="0"/>
                  </a:moveTo>
                  <a:lnTo>
                    <a:pt x="1324257" y="0"/>
                  </a:lnTo>
                  <a:lnTo>
                    <a:pt x="1324257" y="4428153"/>
                  </a:lnTo>
                  <a:lnTo>
                    <a:pt x="0" y="4428153"/>
                  </a:lnTo>
                  <a:close/>
                </a:path>
              </a:pathLst>
            </a:custGeom>
            <a:solidFill>
              <a:srgbClr val="261A6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2646"/>
          <a:stretch>
            <a:fillRect/>
          </a:stretch>
        </p:blipFill>
        <p:spPr>
          <a:xfrm>
            <a:off x="270528" y="1007533"/>
            <a:ext cx="5305051" cy="51646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805805" y="931333"/>
            <a:ext cx="5905500" cy="5466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2128" lvl="1" indent="-331064" defTabSz="609630">
              <a:lnSpc>
                <a:spcPts val="4294"/>
              </a:lnSpc>
              <a:buFont typeface="Arial"/>
              <a:buChar char="•"/>
            </a:pPr>
            <a:r>
              <a:rPr lang="en-US" sz="3067">
                <a:solidFill>
                  <a:srgbClr val="261A6B"/>
                </a:solidFill>
                <a:latin typeface="Ubuntu"/>
              </a:rPr>
              <a:t>Może być wykorzystany podczas zajęć m.in. z techniki, informatyki, fizyki.</a:t>
            </a:r>
          </a:p>
          <a:p>
            <a:pPr marL="662128" lvl="1" indent="-331064" defTabSz="609630">
              <a:lnSpc>
                <a:spcPts val="4294"/>
              </a:lnSpc>
              <a:buFont typeface="Arial"/>
              <a:buChar char="•"/>
            </a:pPr>
            <a:r>
              <a:rPr lang="en-US" sz="3067">
                <a:solidFill>
                  <a:srgbClr val="261A6B"/>
                </a:solidFill>
                <a:latin typeface="Ubuntu"/>
              </a:rPr>
              <a:t>Obudowa merytoryczna dla ucznia i nauczyciela </a:t>
            </a:r>
          </a:p>
          <a:p>
            <a:pPr marL="662128" lvl="1" indent="-331064" defTabSz="609630">
              <a:lnSpc>
                <a:spcPts val="4294"/>
              </a:lnSpc>
              <a:buFont typeface="Arial"/>
              <a:buChar char="•"/>
            </a:pPr>
            <a:r>
              <a:rPr lang="en-US" sz="3067">
                <a:solidFill>
                  <a:srgbClr val="261A6B"/>
                </a:solidFill>
                <a:latin typeface="Ubuntu"/>
              </a:rPr>
              <a:t>Otwarty ekosystem Arduino</a:t>
            </a:r>
          </a:p>
          <a:p>
            <a:pPr marL="662128" lvl="1" indent="-331064" defTabSz="609630">
              <a:lnSpc>
                <a:spcPts val="4294"/>
              </a:lnSpc>
              <a:buFont typeface="Arial"/>
              <a:buChar char="•"/>
            </a:pPr>
            <a:r>
              <a:rPr lang="en-US" sz="3067">
                <a:solidFill>
                  <a:srgbClr val="261A6B"/>
                </a:solidFill>
                <a:latin typeface="Ubuntu"/>
              </a:rPr>
              <a:t>Zawiera plansze dydaktyczne i schematy dla uczniów</a:t>
            </a:r>
          </a:p>
          <a:p>
            <a:pPr marL="662128" lvl="1" indent="-331064" defTabSz="609630">
              <a:lnSpc>
                <a:spcPts val="4294"/>
              </a:lnSpc>
              <a:buFont typeface="Arial"/>
              <a:buChar char="•"/>
            </a:pPr>
            <a:r>
              <a:rPr lang="en-US" sz="3067">
                <a:solidFill>
                  <a:srgbClr val="261A6B"/>
                </a:solidFill>
                <a:latin typeface="Ubuntu"/>
              </a:rPr>
              <a:t>Dostep do platformy BeCreo Wiki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11692" y="152401"/>
            <a:ext cx="2293726" cy="49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200"/>
              </a:lnSpc>
            </a:pPr>
            <a:r>
              <a:rPr lang="en-US" sz="3000">
                <a:solidFill>
                  <a:srgbClr val="261A6B"/>
                </a:solidFill>
                <a:latin typeface="Ubuntu Bold"/>
              </a:rPr>
              <a:t>Kod: 031317</a:t>
            </a:r>
            <a:r>
              <a:rPr lang="en-US" sz="3000">
                <a:solidFill>
                  <a:srgbClr val="261A6B"/>
                </a:solidFill>
                <a:latin typeface="Ubuntu"/>
              </a:rPr>
              <a:t> </a:t>
            </a:r>
          </a:p>
        </p:txBody>
      </p:sp>
      <p:sp>
        <p:nvSpPr>
          <p:cNvPr id="7" name="AutoShape 7"/>
          <p:cNvSpPr/>
          <p:nvPr/>
        </p:nvSpPr>
        <p:spPr>
          <a:xfrm>
            <a:off x="7143433" y="787400"/>
            <a:ext cx="3230245" cy="0"/>
          </a:xfrm>
          <a:prstGeom prst="line">
            <a:avLst/>
          </a:prstGeom>
          <a:ln w="47625" cap="rnd">
            <a:solidFill>
              <a:srgbClr val="FFC74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 spd="slow" advClick="0" advTm="15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44111" y="1623060"/>
            <a:ext cx="3971925" cy="1971039"/>
            <a:chOff x="3944111" y="1623060"/>
            <a:chExt cx="3971925" cy="197103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49811" y="1623060"/>
              <a:ext cx="2494344" cy="19705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44112" y="2307335"/>
              <a:ext cx="3971925" cy="596265"/>
            </a:xfrm>
            <a:custGeom>
              <a:avLst/>
              <a:gdLst/>
              <a:ahLst/>
              <a:cxnLst/>
              <a:rect l="l" t="t" r="r" b="b"/>
              <a:pathLst>
                <a:path w="3971925" h="596264">
                  <a:moveTo>
                    <a:pt x="882396" y="301752"/>
                  </a:moveTo>
                  <a:lnTo>
                    <a:pt x="588264" y="7620"/>
                  </a:lnTo>
                  <a:lnTo>
                    <a:pt x="588264" y="154686"/>
                  </a:lnTo>
                  <a:lnTo>
                    <a:pt x="0" y="154686"/>
                  </a:lnTo>
                  <a:lnTo>
                    <a:pt x="0" y="448818"/>
                  </a:lnTo>
                  <a:lnTo>
                    <a:pt x="588264" y="448818"/>
                  </a:lnTo>
                  <a:lnTo>
                    <a:pt x="588264" y="595884"/>
                  </a:lnTo>
                  <a:lnTo>
                    <a:pt x="882396" y="301752"/>
                  </a:lnTo>
                  <a:close/>
                </a:path>
                <a:path w="3971925" h="596264">
                  <a:moveTo>
                    <a:pt x="3971544" y="294132"/>
                  </a:moveTo>
                  <a:lnTo>
                    <a:pt x="3677412" y="0"/>
                  </a:lnTo>
                  <a:lnTo>
                    <a:pt x="3677412" y="147066"/>
                  </a:lnTo>
                  <a:lnTo>
                    <a:pt x="3003804" y="147066"/>
                  </a:lnTo>
                  <a:lnTo>
                    <a:pt x="3003804" y="441198"/>
                  </a:lnTo>
                  <a:lnTo>
                    <a:pt x="3677412" y="441198"/>
                  </a:lnTo>
                  <a:lnTo>
                    <a:pt x="3677412" y="588264"/>
                  </a:lnTo>
                  <a:lnTo>
                    <a:pt x="3971544" y="294132"/>
                  </a:lnTo>
                  <a:close/>
                </a:path>
              </a:pathLst>
            </a:custGeom>
            <a:solidFill>
              <a:srgbClr val="A7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537572" y="1004696"/>
            <a:ext cx="195833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Ze</a:t>
            </a:r>
            <a:r>
              <a:rPr sz="1800" b="1" spc="-3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świata</a:t>
            </a:r>
            <a:r>
              <a:rPr sz="1800" b="1" spc="-5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cyfrowego</a:t>
            </a:r>
            <a:endParaRPr sz="1800">
              <a:latin typeface="Calibri"/>
              <a:cs typeface="Calibri"/>
            </a:endParaRPr>
          </a:p>
          <a:p>
            <a:pPr marL="106680">
              <a:lnSpc>
                <a:spcPct val="100000"/>
              </a:lnSpc>
            </a:pPr>
            <a:r>
              <a:rPr sz="1800" b="1">
                <a:solidFill>
                  <a:srgbClr val="003B70"/>
                </a:solidFill>
                <a:latin typeface="Calibri"/>
                <a:cs typeface="Calibri"/>
              </a:rPr>
              <a:t>do</a:t>
            </a:r>
            <a:r>
              <a:rPr sz="1800" b="1" spc="-3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świata</a:t>
            </a:r>
            <a:r>
              <a:rPr sz="1800" b="1" spc="-4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realnego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0753" y="1004696"/>
            <a:ext cx="19831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Ze</a:t>
            </a:r>
            <a:r>
              <a:rPr sz="1800" b="1" spc="-3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świata</a:t>
            </a:r>
            <a:r>
              <a:rPr sz="1800" b="1" spc="-4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realnego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>
                <a:solidFill>
                  <a:srgbClr val="003B70"/>
                </a:solidFill>
                <a:latin typeface="Calibri"/>
                <a:cs typeface="Calibri"/>
              </a:rPr>
              <a:t>do</a:t>
            </a:r>
            <a:r>
              <a:rPr sz="1800" b="1" spc="-2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świata</a:t>
            </a:r>
            <a:r>
              <a:rPr sz="1800" b="1" spc="-4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003B70"/>
                </a:solidFill>
                <a:latin typeface="Calibri"/>
                <a:cs typeface="Calibri"/>
              </a:rPr>
              <a:t>cyfrowego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84631" y="1392936"/>
            <a:ext cx="3001645" cy="2324100"/>
            <a:chOff x="484631" y="1392936"/>
            <a:chExt cx="3001645" cy="23241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6466" y="1934391"/>
              <a:ext cx="2169745" cy="14075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631" y="1392936"/>
              <a:ext cx="865632" cy="232410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15169" y="1903363"/>
            <a:ext cx="2663732" cy="16864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32235" y="6374890"/>
            <a:ext cx="1008887" cy="37947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200905" y="3530295"/>
            <a:ext cx="3789045" cy="1568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2472055" indent="-286385" algn="r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1600" b="1" spc="-5">
                <a:solidFill>
                  <a:srgbClr val="003B70"/>
                </a:solidFill>
                <a:latin typeface="Calibri"/>
                <a:cs typeface="Calibri"/>
              </a:rPr>
              <a:t>Dla</a:t>
            </a:r>
            <a:r>
              <a:rPr sz="1600" b="1" spc="-45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600" b="1" spc="-15">
                <a:solidFill>
                  <a:srgbClr val="003B70"/>
                </a:solidFill>
                <a:latin typeface="Calibri"/>
                <a:cs typeface="Calibri"/>
              </a:rPr>
              <a:t>każdego</a:t>
            </a:r>
            <a:endParaRPr sz="1600">
              <a:latin typeface="Calibri"/>
              <a:cs typeface="Calibri"/>
            </a:endParaRPr>
          </a:p>
          <a:p>
            <a:pPr marR="2518410" algn="r">
              <a:lnSpc>
                <a:spcPct val="100000"/>
              </a:lnSpc>
              <a:spcBef>
                <a:spcPts val="5"/>
              </a:spcBef>
            </a:pPr>
            <a:r>
              <a:rPr sz="1600" b="1" spc="-5">
                <a:solidFill>
                  <a:srgbClr val="003B70"/>
                </a:solidFill>
                <a:latin typeface="Calibri"/>
                <a:cs typeface="Calibri"/>
              </a:rPr>
              <a:t>nauczyciela</a:t>
            </a:r>
            <a:endParaRPr sz="1600">
              <a:latin typeface="Calibri"/>
              <a:cs typeface="Calibri"/>
            </a:endParaRPr>
          </a:p>
          <a:p>
            <a:pPr marL="933450" lvl="1" indent="-287020">
              <a:lnSpc>
                <a:spcPct val="100000"/>
              </a:lnSpc>
              <a:spcBef>
                <a:spcPts val="950"/>
              </a:spcBef>
              <a:buFont typeface="Arial"/>
              <a:buChar char="•"/>
              <a:tabLst>
                <a:tab pos="932815" algn="l"/>
                <a:tab pos="933450" algn="l"/>
              </a:tabLst>
            </a:pPr>
            <a:r>
              <a:rPr sz="1600" b="1" spc="-5">
                <a:solidFill>
                  <a:srgbClr val="003B70"/>
                </a:solidFill>
                <a:latin typeface="Calibri"/>
                <a:cs typeface="Calibri"/>
              </a:rPr>
              <a:t>Myślenie</a:t>
            </a:r>
            <a:r>
              <a:rPr sz="1600" b="1" spc="-7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003B70"/>
                </a:solidFill>
                <a:latin typeface="Calibri"/>
                <a:cs typeface="Calibri"/>
              </a:rPr>
              <a:t>problemowe</a:t>
            </a:r>
            <a:endParaRPr sz="1600">
              <a:latin typeface="Calibri"/>
              <a:cs typeface="Calibri"/>
            </a:endParaRPr>
          </a:p>
          <a:p>
            <a:pPr marL="1628139" lvl="2" indent="-287020">
              <a:lnSpc>
                <a:spcPct val="100000"/>
              </a:lnSpc>
              <a:spcBef>
                <a:spcPts val="1600"/>
              </a:spcBef>
              <a:buFont typeface="Arial"/>
              <a:buChar char="•"/>
              <a:tabLst>
                <a:tab pos="1627505" algn="l"/>
                <a:tab pos="1628139" algn="l"/>
              </a:tabLst>
            </a:pPr>
            <a:r>
              <a:rPr sz="1600" b="1" spc="-15">
                <a:solidFill>
                  <a:srgbClr val="003B70"/>
                </a:solidFill>
                <a:latin typeface="Calibri"/>
                <a:cs typeface="Calibri"/>
              </a:rPr>
              <a:t>Środowisko</a:t>
            </a:r>
            <a:r>
              <a:rPr sz="1600" b="1" spc="-50">
                <a:solidFill>
                  <a:srgbClr val="003B70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003B70"/>
                </a:solidFill>
                <a:latin typeface="Calibri"/>
                <a:cs typeface="Calibri"/>
              </a:rPr>
              <a:t>akceptowane</a:t>
            </a:r>
            <a:endParaRPr sz="1600">
              <a:latin typeface="Calibri"/>
              <a:cs typeface="Calibri"/>
            </a:endParaRPr>
          </a:p>
          <a:p>
            <a:pPr marL="1628139">
              <a:lnSpc>
                <a:spcPct val="100000"/>
              </a:lnSpc>
            </a:pPr>
            <a:r>
              <a:rPr sz="1600" b="1" spc="-15">
                <a:solidFill>
                  <a:srgbClr val="003B70"/>
                </a:solidFill>
                <a:latin typeface="Calibri"/>
                <a:cs typeface="Calibri"/>
              </a:rPr>
              <a:t>przez </a:t>
            </a:r>
            <a:r>
              <a:rPr sz="1600" b="1" spc="-10">
                <a:solidFill>
                  <a:srgbClr val="003B70"/>
                </a:solidFill>
                <a:latin typeface="Calibri"/>
                <a:cs typeface="Calibri"/>
              </a:rPr>
              <a:t>ucznia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799713" y="357632"/>
            <a:ext cx="42456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7230" algn="l"/>
                <a:tab pos="2913380" algn="l"/>
              </a:tabLst>
            </a:pPr>
            <a:r>
              <a:rPr sz="2400" b="1" spc="295">
                <a:solidFill>
                  <a:srgbClr val="127E84"/>
                </a:solidFill>
                <a:latin typeface="Calibri"/>
                <a:cs typeface="Calibri"/>
              </a:rPr>
              <a:t>H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o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l</a:t>
            </a:r>
            <a:r>
              <a:rPr sz="2400" b="1" spc="-25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i</a:t>
            </a:r>
            <a:r>
              <a:rPr sz="2400" b="1" spc="-25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 spc="275">
                <a:solidFill>
                  <a:srgbClr val="127E84"/>
                </a:solidFill>
                <a:latin typeface="Calibri"/>
                <a:cs typeface="Calibri"/>
              </a:rPr>
              <a:t>s</a:t>
            </a:r>
            <a:r>
              <a:rPr sz="2400" b="1" spc="290">
                <a:solidFill>
                  <a:srgbClr val="127E84"/>
                </a:solidFill>
                <a:latin typeface="Calibri"/>
                <a:cs typeface="Calibri"/>
              </a:rPr>
              <a:t>t</a:t>
            </a:r>
            <a:r>
              <a:rPr sz="2400" b="1" spc="260">
                <a:solidFill>
                  <a:srgbClr val="127E84"/>
                </a:solidFill>
                <a:latin typeface="Calibri"/>
                <a:cs typeface="Calibri"/>
              </a:rPr>
              <a:t>y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c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z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 spc="290">
                <a:solidFill>
                  <a:srgbClr val="127E84"/>
                </a:solidFill>
                <a:latin typeface="Calibri"/>
                <a:cs typeface="Calibri"/>
              </a:rPr>
              <a:t>n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a	</a:t>
            </a:r>
            <a:r>
              <a:rPr sz="2400" b="1" spc="295">
                <a:solidFill>
                  <a:srgbClr val="127E84"/>
                </a:solidFill>
                <a:latin typeface="Calibri"/>
                <a:cs typeface="Calibri"/>
              </a:rPr>
              <a:t>wi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z</a:t>
            </a:r>
            <a:r>
              <a:rPr sz="2400" b="1" spc="-24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j</a:t>
            </a:r>
            <a:r>
              <a:rPr sz="2400" b="1" spc="-25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a	e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 spc="290">
                <a:solidFill>
                  <a:srgbClr val="127E84"/>
                </a:solidFill>
                <a:latin typeface="Calibri"/>
                <a:cs typeface="Calibri"/>
              </a:rPr>
              <a:t>du</a:t>
            </a:r>
            <a:r>
              <a:rPr sz="2400" b="1" spc="270">
                <a:solidFill>
                  <a:srgbClr val="127E84"/>
                </a:solidFill>
                <a:latin typeface="Calibri"/>
                <a:cs typeface="Calibri"/>
              </a:rPr>
              <a:t>k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a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c</a:t>
            </a:r>
            <a:r>
              <a:rPr sz="2400" b="1" spc="-245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j</a:t>
            </a:r>
            <a:r>
              <a:rPr sz="2400" b="1" spc="-250">
                <a:solidFill>
                  <a:srgbClr val="127E84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27E84"/>
                </a:solidFill>
                <a:latin typeface="Calibri"/>
                <a:cs typeface="Calibri"/>
              </a:rPr>
              <a:t>i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777228" y="4434838"/>
            <a:ext cx="4314825" cy="2301240"/>
            <a:chOff x="6777228" y="4434838"/>
            <a:chExt cx="4314825" cy="230124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5032" y="4434838"/>
              <a:ext cx="3596639" cy="230124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77228" y="5166359"/>
              <a:ext cx="771144" cy="1466087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5541264" y="5855208"/>
            <a:ext cx="1030605" cy="588645"/>
          </a:xfrm>
          <a:custGeom>
            <a:avLst/>
            <a:gdLst/>
            <a:ahLst/>
            <a:cxnLst/>
            <a:rect l="l" t="t" r="r" b="b"/>
            <a:pathLst>
              <a:path w="1030604" h="588645">
                <a:moveTo>
                  <a:pt x="294132" y="0"/>
                </a:moveTo>
                <a:lnTo>
                  <a:pt x="0" y="294131"/>
                </a:lnTo>
                <a:lnTo>
                  <a:pt x="294132" y="588263"/>
                </a:lnTo>
                <a:lnTo>
                  <a:pt x="294132" y="441197"/>
                </a:lnTo>
                <a:lnTo>
                  <a:pt x="1030224" y="441197"/>
                </a:lnTo>
                <a:lnTo>
                  <a:pt x="1030224" y="147065"/>
                </a:lnTo>
                <a:lnTo>
                  <a:pt x="294132" y="147065"/>
                </a:lnTo>
                <a:lnTo>
                  <a:pt x="294132" y="0"/>
                </a:lnTo>
                <a:close/>
              </a:path>
            </a:pathLst>
          </a:custGeom>
          <a:solidFill>
            <a:srgbClr val="A7A7A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30708" y="4239767"/>
            <a:ext cx="3613785" cy="2395855"/>
            <a:chOff x="330708" y="4239767"/>
            <a:chExt cx="3613785" cy="2395855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1416" y="4363211"/>
              <a:ext cx="3282696" cy="22722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0708" y="4239767"/>
              <a:ext cx="2020824" cy="1909572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21846" y="4823414"/>
            <a:ext cx="684758" cy="180903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911083" y="1005839"/>
            <a:ext cx="1086612" cy="26654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30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PowerPoint Presentation</vt:lpstr>
      <vt:lpstr>PowerPoint Presentation</vt:lpstr>
      <vt:lpstr>"Education is not just the learning of facts,  but the training of the mind to think"  Albert Einstein</vt:lpstr>
      <vt:lpstr>PowerPoint Presentation</vt:lpstr>
      <vt:lpstr>Tworzymy innowacyjne rozwiązania dla edukacji</vt:lpstr>
      <vt:lpstr>PowerPoint Presentation</vt:lpstr>
      <vt:lpstr>PowerPoint Presentation</vt:lpstr>
      <vt:lpstr>PowerPoint Presentation</vt:lpstr>
      <vt:lpstr>Ho l i styc z na wiz j a e duka c j i</vt:lpstr>
      <vt:lpstr>Be C R E O N A Ś WIE C I 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eksperyment</vt:lpstr>
      <vt:lpstr>PowerPoint Presentation</vt:lpstr>
      <vt:lpstr>BE CREO KIT Kurs mechatroniki zamknięty w pudełku</vt:lpstr>
      <vt:lpstr>KOMPLETNY ZESTAW KONSTRUKCYJNY</vt:lpstr>
      <vt:lpstr>PowerPoint Presentation</vt:lpstr>
      <vt:lpstr>TEKSTOWO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Paks</dc:creator>
  <cp:revision>13</cp:revision>
  <dcterms:created xsi:type="dcterms:W3CDTF">2021-11-25T13:59:06Z</dcterms:created>
  <dcterms:modified xsi:type="dcterms:W3CDTF">2022-05-20T12:04:24Z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2019-04-30T00:00:00Z</vt:filetime>
  </property>
  <property fmtid="{D5CDD505-2E9C-101B-9397-08002B2CF9AE}" pid="3" name="Creator">
    <vt:lpwstr>Microsoft® PowerPoint® dla Office 365</vt:lpwstr>
  </property>
  <property fmtid="{D5CDD505-2E9C-101B-9397-08002B2CF9AE}" pid="4" name="LastSaved">
    <vt:filetime>2021-11-25T00:00:00Z</vt:filetime>
  </property>
</Properties>
</file>